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00"/>
    <a:srgbClr val="D9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7F37ED-6768-4B97-B25C-0F9686E5738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4A5351-7ACD-41B4-B2FD-110444CE08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Supplemental Payroll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077200" cy="1752600"/>
          </a:xfrm>
        </p:spPr>
        <p:txBody>
          <a:bodyPr/>
          <a:lstStyle/>
          <a:p>
            <a:r>
              <a:rPr lang="en-US" dirty="0" smtClean="0"/>
              <a:t>Serena Owsley		Athens City Schools	AASBO – May 2018</a:t>
            </a:r>
          </a:p>
          <a:p>
            <a:r>
              <a:rPr lang="en-US" dirty="0" smtClean="0"/>
              <a:t>Robbie Beason		Retired CSFO</a:t>
            </a:r>
          </a:p>
          <a:p>
            <a:r>
              <a:rPr lang="en-US" dirty="0" smtClean="0"/>
              <a:t>Jennifer Hornsby		Pike County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IRS Publication 15-B for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Employer’s Tax Guide to Fringe Benefits</a:t>
            </a:r>
          </a:p>
          <a:p>
            <a:endParaRPr lang="en-US" dirty="0" smtClean="0"/>
          </a:p>
          <a:p>
            <a:r>
              <a:rPr lang="en-US" dirty="0" smtClean="0"/>
              <a:t>Group-Term Life Insurance Coverage</a:t>
            </a:r>
          </a:p>
          <a:p>
            <a:endParaRPr lang="en-US" dirty="0" smtClean="0"/>
          </a:p>
          <a:p>
            <a:r>
              <a:rPr lang="en-US" dirty="0" smtClean="0"/>
              <a:t>Commuting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Group-Term Life Insurance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TEACHERS’ RETIREMENT SYSTEMS OF ALABAMA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000" dirty="0"/>
              <a:t>The beneficiary(</a:t>
            </a:r>
            <a:r>
              <a:rPr lang="en-US" sz="3000" dirty="0" err="1"/>
              <a:t>ies</a:t>
            </a:r>
            <a:r>
              <a:rPr lang="en-US" sz="3000" dirty="0"/>
              <a:t>) or estate of a deceased full-time active member or a full-time member who dies within 90 days of being in active pay status is eligible to receive $15,000.00 in life benefits</a:t>
            </a:r>
            <a:r>
              <a:rPr lang="en-US" sz="3000" dirty="0" smtClean="0"/>
              <a:t>.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This group-term life is a taxable fringe benefit that employees pay to have this benefit</a:t>
            </a:r>
            <a:r>
              <a:rPr lang="en-US" sz="3000" dirty="0" smtClean="0"/>
              <a:t>.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The cost of this term life is based on a cost per $1,000.00 of protection, wages, and age. 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Payroll Code Maintenance III – Tab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2"/>
          <a:stretch/>
        </p:blipFill>
        <p:spPr>
          <a:xfrm>
            <a:off x="990600" y="1676400"/>
            <a:ext cx="7279086" cy="48630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3800" y="60960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Payroll Code Maintenance II – Tab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2" y="1905000"/>
            <a:ext cx="8499482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 smtClean="0"/>
              <a:t>PR Parameter Maintenance I – Tab 10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56" t="13600" r="278" b="3299"/>
          <a:stretch/>
        </p:blipFill>
        <p:spPr>
          <a:xfrm>
            <a:off x="838200" y="1676400"/>
            <a:ext cx="7573948" cy="51206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78752" y="6324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items the Calculate Fringe Benefit program looks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Employee had to have Retirement Deductions in the PR Check History for the period being reported.</a:t>
            </a:r>
          </a:p>
          <a:p>
            <a:pPr marL="633222" indent="-514350">
              <a:buAutoNum type="arabicPeriod"/>
            </a:pPr>
            <a:r>
              <a:rPr lang="en-US" dirty="0" smtClean="0"/>
              <a:t>Salaried Periods must be &gt; 0</a:t>
            </a:r>
          </a:p>
          <a:p>
            <a:pPr marL="633222" indent="-514350">
              <a:buAutoNum type="arabicPeriod"/>
            </a:pPr>
            <a:r>
              <a:rPr lang="en-US" dirty="0" smtClean="0"/>
              <a:t>Job cannot be marked as NO Pay</a:t>
            </a:r>
          </a:p>
          <a:p>
            <a:pPr marL="633222" indent="-514350">
              <a:buAutoNum type="arabicPeriod"/>
            </a:pPr>
            <a:r>
              <a:rPr lang="en-US" dirty="0" smtClean="0"/>
              <a:t>Enrolled in DROP (State Specific Screen, Alabama sites only) may not be checked</a:t>
            </a:r>
          </a:p>
          <a:p>
            <a:pPr marL="633222" indent="-514350">
              <a:buAutoNum type="arabicPeriod"/>
            </a:pPr>
            <a:r>
              <a:rPr lang="en-US" dirty="0" smtClean="0"/>
              <a:t>Employee must have an Original Hire Date on the Employee Data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the parameters are verified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51" t="13506" r="555" b="15452"/>
          <a:stretch/>
        </p:blipFill>
        <p:spPr>
          <a:xfrm>
            <a:off x="762000" y="1880074"/>
            <a:ext cx="7666919" cy="45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Calculate Taxable Fringe Benefit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56" t="9645" r="-278" b="3993"/>
          <a:stretch/>
        </p:blipFill>
        <p:spPr>
          <a:xfrm>
            <a:off x="838200" y="1627503"/>
            <a:ext cx="7391400" cy="5135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15200" y="63246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for Current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04181"/>
            <a:ext cx="6858000" cy="4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Vehicle – Commuting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Vehicle Fringe Benefit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 the Commuting Rule, you determine the value of a vehicle you provide to an employee for commuting use by multiplying each one-way commute </a:t>
            </a:r>
            <a:r>
              <a:rPr lang="en-US" dirty="0" smtClean="0"/>
              <a:t>(home </a:t>
            </a:r>
            <a:r>
              <a:rPr lang="en-US" dirty="0"/>
              <a:t>to work or </a:t>
            </a:r>
            <a:r>
              <a:rPr lang="en-US" dirty="0" smtClean="0"/>
              <a:t>work </a:t>
            </a:r>
            <a:r>
              <a:rPr lang="en-US" dirty="0"/>
              <a:t>to home) by $1.50.  If the employee commutes both </a:t>
            </a:r>
            <a:r>
              <a:rPr lang="en-US" dirty="0" smtClean="0"/>
              <a:t>ways, it </a:t>
            </a:r>
            <a:r>
              <a:rPr lang="en-US" dirty="0"/>
              <a:t>will </a:t>
            </a:r>
            <a:r>
              <a:rPr lang="en-US" dirty="0" smtClean="0"/>
              <a:t>be $3.00 </a:t>
            </a:r>
            <a:r>
              <a:rPr lang="en-US" dirty="0"/>
              <a:t>per 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be any Board vehicle driven for commuting.  This can be drivers education, transportation, and maintenance vehicle.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 $3.00 Round Trip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u="sng" dirty="0"/>
              <a:t>x 180  </a:t>
            </a:r>
            <a:r>
              <a:rPr lang="en-US" dirty="0"/>
              <a:t>Days Driven</a:t>
            </a:r>
          </a:p>
          <a:p>
            <a:pPr marL="0" indent="0">
              <a:buNone/>
            </a:pPr>
            <a:r>
              <a:rPr lang="en-US" dirty="0"/>
              <a:t>                 $540.00 </a:t>
            </a:r>
            <a:r>
              <a:rPr lang="en-US" dirty="0" smtClean="0"/>
              <a:t>/ </a:t>
            </a:r>
            <a:r>
              <a:rPr lang="en-US" dirty="0"/>
              <a:t>12 months </a:t>
            </a:r>
            <a:r>
              <a:rPr lang="en-US" b="1" dirty="0"/>
              <a:t>= $45.00 per month  </a:t>
            </a:r>
            <a:r>
              <a:rPr lang="en-US" dirty="0"/>
              <a:t>(Taxable Fringe) 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0" indent="0">
              <a:buNone/>
            </a:pPr>
            <a:r>
              <a:rPr lang="en-US" dirty="0"/>
              <a:t>   $3.00 x 240 Days Driven = </a:t>
            </a:r>
            <a:r>
              <a:rPr lang="en-US" dirty="0" smtClean="0"/>
              <a:t>$720.00 / 12 </a:t>
            </a:r>
            <a:r>
              <a:rPr lang="en-US" dirty="0"/>
              <a:t>months = </a:t>
            </a:r>
            <a:r>
              <a:rPr lang="en-US" b="1" dirty="0"/>
              <a:t>$60.00 per month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Payroll Run ID Maintenance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r="10410" b="6930"/>
          <a:stretch/>
        </p:blipFill>
        <p:spPr bwMode="auto">
          <a:xfrm>
            <a:off x="381000" y="1874706"/>
            <a:ext cx="8247044" cy="460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05200" y="2424953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Payroll Code Maintenance II – Tab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15" y="1905000"/>
            <a:ext cx="83667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Employee Maintenance – </a:t>
            </a:r>
            <a:br>
              <a:rPr lang="en-US" dirty="0" smtClean="0"/>
            </a:br>
            <a:r>
              <a:rPr lang="en-US" dirty="0" smtClean="0"/>
              <a:t>Job Leave/Fringe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17663" r="53011" b="9971"/>
          <a:stretch/>
        </p:blipFill>
        <p:spPr bwMode="auto">
          <a:xfrm>
            <a:off x="838200" y="1752600"/>
            <a:ext cx="7518061" cy="43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 Fringe Benefit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86666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31" y="1774825"/>
            <a:ext cx="3339537" cy="4625975"/>
          </a:xfrm>
        </p:spPr>
      </p:pic>
    </p:spTree>
    <p:extLst>
      <p:ext uri="{BB962C8B-B14F-4D97-AF65-F5344CB8AC3E}">
        <p14:creationId xmlns:p14="http://schemas.microsoft.com/office/powerpoint/2010/main" val="24491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9067800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Set up Payroll ID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r="16916" b="3762"/>
          <a:stretch/>
        </p:blipFill>
        <p:spPr bwMode="auto">
          <a:xfrm>
            <a:off x="838200" y="1828800"/>
            <a:ext cx="7622854" cy="486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28600" y="1905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41" y="2389094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63706" y="2743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05400" y="3810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 up Payroll ID – Tab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 r="16971" b="5723"/>
          <a:stretch/>
        </p:blipFill>
        <p:spPr bwMode="auto">
          <a:xfrm>
            <a:off x="609600" y="1752600"/>
            <a:ext cx="79036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52800" y="51054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7732057" y="4807324"/>
            <a:ext cx="1524000" cy="914400"/>
          </a:xfrm>
          <a:prstGeom prst="bentUpArrow">
            <a:avLst>
              <a:gd name="adj1" fmla="val 3823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045822" y="5715000"/>
            <a:ext cx="905435" cy="623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 up Payroll ID – Tab 4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17198" b="5319"/>
          <a:stretch/>
        </p:blipFill>
        <p:spPr bwMode="auto">
          <a:xfrm>
            <a:off x="609600" y="1752600"/>
            <a:ext cx="7883003" cy="49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867400" y="47244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1372721" y="2266950"/>
            <a:ext cx="64769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the payroll as usual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r="9977" b="5723"/>
          <a:stretch/>
        </p:blipFill>
        <p:spPr bwMode="auto">
          <a:xfrm>
            <a:off x="382364" y="1828801"/>
            <a:ext cx="825248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3733800" y="3048000"/>
            <a:ext cx="762000" cy="2362200"/>
          </a:xfrm>
          <a:prstGeom prst="leftBrace">
            <a:avLst>
              <a:gd name="adj1" fmla="val 75392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8153400" y="3048000"/>
            <a:ext cx="762000" cy="2362200"/>
          </a:xfrm>
          <a:prstGeom prst="leftBrace">
            <a:avLst>
              <a:gd name="adj1" fmla="val 75392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is supplemental pay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Employee gate workers</a:t>
            </a:r>
          </a:p>
          <a:p>
            <a:endParaRPr lang="en-US" dirty="0" smtClean="0"/>
          </a:p>
          <a:p>
            <a:r>
              <a:rPr lang="en-US" dirty="0" smtClean="0"/>
              <a:t>Stipends</a:t>
            </a:r>
          </a:p>
          <a:p>
            <a:endParaRPr lang="en-US" dirty="0" smtClean="0"/>
          </a:p>
          <a:p>
            <a:r>
              <a:rPr lang="en-US" dirty="0" smtClean="0"/>
              <a:t>Summer School</a:t>
            </a:r>
          </a:p>
          <a:p>
            <a:endParaRPr lang="en-US" dirty="0" smtClean="0"/>
          </a:p>
          <a:p>
            <a:r>
              <a:rPr lang="en-US" dirty="0" smtClean="0"/>
              <a:t>Summer Camps</a:t>
            </a:r>
          </a:p>
          <a:p>
            <a:endParaRPr lang="en-US" dirty="0" smtClean="0"/>
          </a:p>
          <a:p>
            <a:r>
              <a:rPr lang="en-US" dirty="0" smtClean="0"/>
              <a:t>Academic/Athletic Supplements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3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that A/P or Payroll?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33800"/>
          </a:xfrm>
        </p:spPr>
        <p:txBody>
          <a:bodyPr/>
          <a:lstStyle/>
          <a:p>
            <a:r>
              <a:rPr lang="en-US" dirty="0" smtClean="0"/>
              <a:t>Reimbursement versus Allowance</a:t>
            </a:r>
          </a:p>
          <a:p>
            <a:endParaRPr lang="en-US" dirty="0" smtClean="0"/>
          </a:p>
          <a:p>
            <a:r>
              <a:rPr lang="en-US" dirty="0" smtClean="0"/>
              <a:t>Bonuses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lang="en-US" sz="4800" dirty="0" smtClean="0"/>
          </a:p>
          <a:p>
            <a:pPr marL="118872" indent="0" algn="ctr">
              <a:buNone/>
            </a:pPr>
            <a:r>
              <a:rPr lang="en-US" sz="4800" dirty="0" smtClean="0"/>
              <a:t>TAXABLE FRINGE BENEFITS</a:t>
            </a:r>
          </a:p>
          <a:p>
            <a:pPr marL="118872" indent="0" algn="ctr">
              <a:buNone/>
            </a:pPr>
            <a:r>
              <a:rPr lang="en-US" sz="4800" dirty="0" smtClean="0"/>
              <a:t>2018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8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420</TotalTime>
  <Words>409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Supplemental Payroll</vt:lpstr>
      <vt:lpstr>Payroll Run ID Maintenance</vt:lpstr>
      <vt:lpstr> Set up Payroll ID</vt:lpstr>
      <vt:lpstr>Set up Payroll ID – Tab 2</vt:lpstr>
      <vt:lpstr>Set up Payroll ID – Tab 4</vt:lpstr>
      <vt:lpstr>Complete the payroll as usual</vt:lpstr>
      <vt:lpstr>When is supplemental pay needed?</vt:lpstr>
      <vt:lpstr>Is that A/P or Payroll?</vt:lpstr>
      <vt:lpstr>Part 2</vt:lpstr>
      <vt:lpstr>IRS Publication 15-B for 2018</vt:lpstr>
      <vt:lpstr>Group-Term Life Insurance Benefits</vt:lpstr>
      <vt:lpstr>Payroll Code Maintenance III – Tab 6</vt:lpstr>
      <vt:lpstr>Payroll Code Maintenance II – Tab 6</vt:lpstr>
      <vt:lpstr>PR Parameter Maintenance I – Tab 10</vt:lpstr>
      <vt:lpstr>Other items the Calculate Fringe Benefit program looks at</vt:lpstr>
      <vt:lpstr>After the parameters are verified</vt:lpstr>
      <vt:lpstr>Calculate Taxable Fringe Benefit</vt:lpstr>
      <vt:lpstr>Example for Current Year</vt:lpstr>
      <vt:lpstr>Vehicle – Commuting Rule</vt:lpstr>
      <vt:lpstr>Payroll Code Maintenance II – Tab 6</vt:lpstr>
      <vt:lpstr>Employee Maintenance –  Job Leave/Fringe</vt:lpstr>
      <vt:lpstr>View Fringe Benefit Data</vt:lpstr>
      <vt:lpstr>Questions</vt:lpstr>
    </vt:vector>
  </TitlesOfParts>
  <Company>Athens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Payroll</dc:title>
  <dc:creator>Kristin Heery</dc:creator>
  <cp:lastModifiedBy>Serena Owsley</cp:lastModifiedBy>
  <cp:revision>21</cp:revision>
  <dcterms:created xsi:type="dcterms:W3CDTF">2018-04-05T16:40:26Z</dcterms:created>
  <dcterms:modified xsi:type="dcterms:W3CDTF">2018-04-25T22:26:20Z</dcterms:modified>
</cp:coreProperties>
</file>