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5" r:id="rId3"/>
    <p:sldId id="257" r:id="rId4"/>
    <p:sldId id="258" r:id="rId5"/>
    <p:sldId id="259" r:id="rId6"/>
    <p:sldId id="282" r:id="rId7"/>
    <p:sldId id="260" r:id="rId8"/>
    <p:sldId id="263" r:id="rId9"/>
    <p:sldId id="278" r:id="rId10"/>
    <p:sldId id="279" r:id="rId11"/>
    <p:sldId id="272" r:id="rId12"/>
    <p:sldId id="280" r:id="rId13"/>
    <p:sldId id="271" r:id="rId14"/>
    <p:sldId id="264" r:id="rId15"/>
    <p:sldId id="277" r:id="rId16"/>
    <p:sldId id="267" r:id="rId17"/>
    <p:sldId id="283" r:id="rId18"/>
    <p:sldId id="268" r:id="rId19"/>
    <p:sldId id="273" r:id="rId20"/>
    <p:sldId id="274" r:id="rId21"/>
    <p:sldId id="281"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68" d="100"/>
          <a:sy n="68" d="100"/>
        </p:scale>
        <p:origin x="6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r>
              <a:rPr lang="en-US" smtClean="0"/>
              <a:t>9/17/2018</a:t>
            </a:r>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EE21C42-2B79-43EB-9C67-43751405F55D}" type="slidenum">
              <a:rPr lang="en-US" smtClean="0"/>
              <a:t>‹#›</a:t>
            </a:fld>
            <a:endParaRPr lang="en-US"/>
          </a:p>
        </p:txBody>
      </p:sp>
    </p:spTree>
    <p:extLst>
      <p:ext uri="{BB962C8B-B14F-4D97-AF65-F5344CB8AC3E}">
        <p14:creationId xmlns:p14="http://schemas.microsoft.com/office/powerpoint/2010/main" val="113316399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9/17/2018</a:t>
            </a:r>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9F4C9D-DD2E-412E-A722-8DC4F587CB2E}" type="slidenum">
              <a:rPr lang="en-US" smtClean="0"/>
              <a:t>‹#›</a:t>
            </a:fld>
            <a:endParaRPr lang="en-US"/>
          </a:p>
        </p:txBody>
      </p:sp>
    </p:spTree>
    <p:extLst>
      <p:ext uri="{BB962C8B-B14F-4D97-AF65-F5344CB8AC3E}">
        <p14:creationId xmlns:p14="http://schemas.microsoft.com/office/powerpoint/2010/main" val="418486381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a:t>
            </a:r>
            <a:r>
              <a:rPr lang="en-US" baseline="0" dirty="0" smtClean="0"/>
              <a:t> this part of the Act is saying that the Pay Raise Act doesn’t appropriate any money.  The appropriation needed to fund this Act is in the ETF Budget Act.</a:t>
            </a:r>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4</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4921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16-13-231.1</a:t>
            </a:r>
            <a:r>
              <a:rPr lang="en-US" baseline="0" dirty="0" smtClean="0"/>
              <a:t> established the State Minimum Salary Schedule beginning 10/1/97 and requires teachers to be paid at least 100% of the State Minimum Salary Schedule.  It also required each Board to adopt a teacher salary schedule and states that the State Minimum Salary schedule will be included in the annual appropriation for the Foundation Program, with amounts being determined annually  by the Legislature.</a:t>
            </a:r>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5</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15382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16-13-231.1</a:t>
            </a:r>
            <a:r>
              <a:rPr lang="en-US" baseline="0" dirty="0" smtClean="0"/>
              <a:t> established the State Minimum Salary Schedule beginning 10/1/97 and requires teachers to be paid at least 100% of the State Minimum Salary Schedule.  It also required each Board to adopt a teacher salary schedule and states that the State Minimum Salary schedule will be included in the annual appropriation for the Foundation Program, with amounts being determined annually  by the Legislature.</a:t>
            </a:r>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6</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189748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7</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2075902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only effect employees that leave.</a:t>
            </a:r>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9</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3102306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11</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1668367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12</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59015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it is in the Superintendents</a:t>
            </a:r>
            <a:r>
              <a:rPr lang="en-US" baseline="0" dirty="0" smtClean="0"/>
              <a:t> Contract it must be voted on by the Board</a:t>
            </a:r>
            <a:endParaRPr lang="en-US" dirty="0"/>
          </a:p>
        </p:txBody>
      </p:sp>
      <p:sp>
        <p:nvSpPr>
          <p:cNvPr id="4" name="Slide Number Placeholder 3"/>
          <p:cNvSpPr>
            <a:spLocks noGrp="1"/>
          </p:cNvSpPr>
          <p:nvPr>
            <p:ph type="sldNum" sz="quarter" idx="10"/>
          </p:nvPr>
        </p:nvSpPr>
        <p:spPr/>
        <p:txBody>
          <a:bodyPr/>
          <a:lstStyle/>
          <a:p>
            <a:fld id="{3A9F4C9D-DD2E-412E-A722-8DC4F587CB2E}" type="slidenum">
              <a:rPr lang="en-US" smtClean="0"/>
              <a:t>13</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937772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FB268D-4B64-40B5-AFE1-CAE0038A9C66}" type="slidenum">
              <a:rPr lang="en-US" smtClean="0"/>
              <a:t>21</a:t>
            </a:fld>
            <a:endParaRPr lang="en-US"/>
          </a:p>
        </p:txBody>
      </p:sp>
      <p:sp>
        <p:nvSpPr>
          <p:cNvPr id="5" name="Date Placeholder 4"/>
          <p:cNvSpPr>
            <a:spLocks noGrp="1"/>
          </p:cNvSpPr>
          <p:nvPr>
            <p:ph type="dt" idx="11"/>
          </p:nvPr>
        </p:nvSpPr>
        <p:spPr/>
        <p:txBody>
          <a:bodyPr/>
          <a:lstStyle/>
          <a:p>
            <a:r>
              <a:rPr lang="en-US" smtClean="0"/>
              <a:t>9/17/2018</a:t>
            </a:r>
            <a:endParaRPr lang="en-US"/>
          </a:p>
        </p:txBody>
      </p:sp>
    </p:spTree>
    <p:extLst>
      <p:ext uri="{BB962C8B-B14F-4D97-AF65-F5344CB8AC3E}">
        <p14:creationId xmlns:p14="http://schemas.microsoft.com/office/powerpoint/2010/main" val="72127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74B0D-4CEA-4C1B-95FD-8A45EC299479}"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54428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74B0D-4CEA-4C1B-95FD-8A45EC299479}"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127679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74B0D-4CEA-4C1B-95FD-8A45EC299479}"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35082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74B0D-4CEA-4C1B-95FD-8A45EC299479}"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294157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474B0D-4CEA-4C1B-95FD-8A45EC299479}"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248585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74B0D-4CEA-4C1B-95FD-8A45EC299479}"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320056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74B0D-4CEA-4C1B-95FD-8A45EC299479}"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199099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74B0D-4CEA-4C1B-95FD-8A45EC299479}"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4924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74B0D-4CEA-4C1B-95FD-8A45EC299479}"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333984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474B0D-4CEA-4C1B-95FD-8A45EC299479}"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313714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474B0D-4CEA-4C1B-95FD-8A45EC299479}"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F1A00-9B74-405B-ACA6-DCB750A26E22}" type="slidenum">
              <a:rPr lang="en-US" smtClean="0"/>
              <a:t>‹#›</a:t>
            </a:fld>
            <a:endParaRPr lang="en-US"/>
          </a:p>
        </p:txBody>
      </p:sp>
    </p:spTree>
    <p:extLst>
      <p:ext uri="{BB962C8B-B14F-4D97-AF65-F5344CB8AC3E}">
        <p14:creationId xmlns:p14="http://schemas.microsoft.com/office/powerpoint/2010/main" val="186672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74B0D-4CEA-4C1B-95FD-8A45EC299479}" type="datetimeFigureOut">
              <a:rPr lang="en-US" smtClean="0"/>
              <a:t>9/14/2018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F1A00-9B74-405B-ACA6-DCB750A26E22}" type="slidenum">
              <a:rPr lang="en-US" smtClean="0"/>
              <a:t>‹#›</a:t>
            </a:fld>
            <a:endParaRPr lang="en-US"/>
          </a:p>
        </p:txBody>
      </p:sp>
    </p:spTree>
    <p:extLst>
      <p:ext uri="{BB962C8B-B14F-4D97-AF65-F5344CB8AC3E}">
        <p14:creationId xmlns:p14="http://schemas.microsoft.com/office/powerpoint/2010/main" val="254715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alsde.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mailto:speaspanen@alsd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Best Practices in Payroll/Personnel</a:t>
            </a:r>
            <a:br>
              <a:rPr lang="en-US" dirty="0" smtClean="0"/>
            </a:br>
            <a:r>
              <a:rPr lang="en-US" dirty="0" smtClean="0"/>
              <a:t>Implementing Pay Raises</a:t>
            </a:r>
            <a:endParaRPr lang="en-US" dirty="0"/>
          </a:p>
        </p:txBody>
      </p:sp>
      <p:sp>
        <p:nvSpPr>
          <p:cNvPr id="3" name="Subtitle 2"/>
          <p:cNvSpPr>
            <a:spLocks noGrp="1"/>
          </p:cNvSpPr>
          <p:nvPr>
            <p:ph type="subTitle" idx="1"/>
          </p:nvPr>
        </p:nvSpPr>
        <p:spPr/>
        <p:txBody>
          <a:bodyPr/>
          <a:lstStyle/>
          <a:p>
            <a:r>
              <a:rPr lang="en-US" dirty="0" smtClean="0"/>
              <a:t>Sonja Peaspanen</a:t>
            </a:r>
          </a:p>
          <a:p>
            <a:r>
              <a:rPr lang="en-US" dirty="0" smtClean="0"/>
              <a:t>Alabama Department of Education</a:t>
            </a:r>
          </a:p>
          <a:p>
            <a:r>
              <a:rPr lang="en-US" dirty="0" smtClean="0"/>
              <a:t>September 17, 2018</a:t>
            </a:r>
            <a:endParaRPr lang="en-US" dirty="0"/>
          </a:p>
        </p:txBody>
      </p:sp>
    </p:spTree>
    <p:extLst>
      <p:ext uri="{BB962C8B-B14F-4D97-AF65-F5344CB8AC3E}">
        <p14:creationId xmlns:p14="http://schemas.microsoft.com/office/powerpoint/2010/main" val="820553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11422" cy="1325563"/>
          </a:xfrm>
        </p:spPr>
        <p:txBody>
          <a:bodyPr/>
          <a:lstStyle/>
          <a:p>
            <a:r>
              <a:rPr lang="en-US" dirty="0"/>
              <a:t>Miscellaneous Provisions – Fiscal </a:t>
            </a:r>
            <a:r>
              <a:rPr lang="en-US" dirty="0" smtClean="0"/>
              <a:t>Year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8672912"/>
              </p:ext>
            </p:extLst>
          </p:nvPr>
        </p:nvGraphicFramePr>
        <p:xfrm>
          <a:off x="3031299" y="1427632"/>
          <a:ext cx="5511451" cy="5196840"/>
        </p:xfrm>
        <a:graphic>
          <a:graphicData uri="http://schemas.openxmlformats.org/drawingml/2006/table">
            <a:tbl>
              <a:tblPr>
                <a:tableStyleId>{5C22544A-7EE6-4342-B048-85BDC9FD1C3A}</a:tableStyleId>
              </a:tblPr>
              <a:tblGrid>
                <a:gridCol w="1593282">
                  <a:extLst>
                    <a:ext uri="{9D8B030D-6E8A-4147-A177-3AD203B41FA5}">
                      <a16:colId xmlns:a16="http://schemas.microsoft.com/office/drawing/2014/main" val="1336647843"/>
                    </a:ext>
                  </a:extLst>
                </a:gridCol>
                <a:gridCol w="1186831">
                  <a:extLst>
                    <a:ext uri="{9D8B030D-6E8A-4147-A177-3AD203B41FA5}">
                      <a16:colId xmlns:a16="http://schemas.microsoft.com/office/drawing/2014/main" val="1017802785"/>
                    </a:ext>
                  </a:extLst>
                </a:gridCol>
                <a:gridCol w="1251863">
                  <a:extLst>
                    <a:ext uri="{9D8B030D-6E8A-4147-A177-3AD203B41FA5}">
                      <a16:colId xmlns:a16="http://schemas.microsoft.com/office/drawing/2014/main" val="488662086"/>
                    </a:ext>
                  </a:extLst>
                </a:gridCol>
                <a:gridCol w="894188">
                  <a:extLst>
                    <a:ext uri="{9D8B030D-6E8A-4147-A177-3AD203B41FA5}">
                      <a16:colId xmlns:a16="http://schemas.microsoft.com/office/drawing/2014/main" val="257292410"/>
                    </a:ext>
                  </a:extLst>
                </a:gridCol>
                <a:gridCol w="585287">
                  <a:extLst>
                    <a:ext uri="{9D8B030D-6E8A-4147-A177-3AD203B41FA5}">
                      <a16:colId xmlns:a16="http://schemas.microsoft.com/office/drawing/2014/main" val="1277918863"/>
                    </a:ext>
                  </a:extLst>
                </a:gridCol>
              </a:tblGrid>
              <a:tr h="222637">
                <a:tc gridSpan="5">
                  <a:txBody>
                    <a:bodyPr/>
                    <a:lstStyle/>
                    <a:p>
                      <a:pPr algn="ctr" fontAlgn="b"/>
                      <a:r>
                        <a:rPr lang="en-US" sz="1500" u="sng" strike="noStrike" dirty="0">
                          <a:effectLst/>
                          <a:latin typeface="+mn-lt"/>
                        </a:rPr>
                        <a:t>Teacher BS, &lt; 3 years</a:t>
                      </a:r>
                      <a:endParaRPr lang="en-US" sz="1500" b="1" i="0" u="sng" strike="noStrike" dirty="0">
                        <a:solidFill>
                          <a:srgbClr val="000000"/>
                        </a:solidFill>
                        <a:effectLst/>
                        <a:latin typeface="+mn-lt"/>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0507761"/>
                  </a:ext>
                </a:extLst>
              </a:tr>
              <a:tr h="222637">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ctr" fontAlgn="b"/>
                      <a:r>
                        <a:rPr lang="en-US" sz="1500" u="sng" strike="noStrike">
                          <a:effectLst/>
                          <a:latin typeface="+mn-lt"/>
                        </a:rPr>
                        <a:t>2019</a:t>
                      </a:r>
                      <a:endParaRPr lang="en-US" sz="1500" b="0" i="0" u="sng" strike="noStrike">
                        <a:solidFill>
                          <a:srgbClr val="000000"/>
                        </a:solidFill>
                        <a:effectLst/>
                        <a:latin typeface="+mn-lt"/>
                      </a:endParaRPr>
                    </a:p>
                  </a:txBody>
                  <a:tcPr marL="7620" marR="7620" marT="7620" marB="0" anchor="b"/>
                </a:tc>
                <a:tc>
                  <a:txBody>
                    <a:bodyPr/>
                    <a:lstStyle/>
                    <a:p>
                      <a:pPr algn="ctr" fontAlgn="b"/>
                      <a:r>
                        <a:rPr lang="en-US" sz="1500" u="sng" strike="noStrike">
                          <a:effectLst/>
                          <a:latin typeface="+mn-lt"/>
                        </a:rPr>
                        <a:t>2018</a:t>
                      </a:r>
                      <a:endParaRPr lang="en-US" sz="1500" b="0" i="0" u="sng"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extLst>
                  <a:ext uri="{0D108BD9-81ED-4DB2-BD59-A6C34878D82A}">
                    <a16:rowId xmlns:a16="http://schemas.microsoft.com/office/drawing/2014/main" val="374090508"/>
                  </a:ext>
                </a:extLst>
              </a:tr>
              <a:tr h="222637">
                <a:tc>
                  <a:txBody>
                    <a:bodyPr/>
                    <a:lstStyle/>
                    <a:p>
                      <a:pPr algn="l" fontAlgn="b"/>
                      <a:r>
                        <a:rPr lang="en-US" sz="1500" u="none" strike="noStrike" dirty="0">
                          <a:effectLst/>
                          <a:latin typeface="+mn-lt"/>
                        </a:rPr>
                        <a:t>Salary Schedule</a:t>
                      </a:r>
                      <a:endParaRPr lang="en-US" sz="1500" b="0" i="0" u="none" strike="noStrike" dirty="0">
                        <a:solidFill>
                          <a:srgbClr val="000000"/>
                        </a:solidFill>
                        <a:effectLst/>
                        <a:latin typeface="+mn-lt"/>
                      </a:endParaRPr>
                    </a:p>
                  </a:txBody>
                  <a:tcPr marL="7620" marR="7620" marT="7620" marB="0" anchor="b"/>
                </a:tc>
                <a:tc>
                  <a:txBody>
                    <a:bodyPr/>
                    <a:lstStyle/>
                    <a:p>
                      <a:pPr algn="l" fontAlgn="b"/>
                      <a:r>
                        <a:rPr lang="en-US" sz="1500" u="none" strike="noStrike" dirty="0">
                          <a:effectLst/>
                          <a:latin typeface="+mn-lt"/>
                        </a:rPr>
                        <a:t>  39,301.00 </a:t>
                      </a:r>
                      <a:endParaRPr lang="en-US" sz="1500" b="0" i="0" u="none" strike="noStrike" dirty="0">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38,342.00 </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959.00 </a:t>
                      </a:r>
                      <a:endParaRPr lang="en-US" sz="1500" b="0" i="0" u="none" strike="noStrike">
                        <a:solidFill>
                          <a:srgbClr val="000000"/>
                        </a:solidFill>
                        <a:effectLst/>
                        <a:latin typeface="+mn-lt"/>
                      </a:endParaRPr>
                    </a:p>
                  </a:txBody>
                  <a:tcPr marL="7620" marR="7620" marT="7620" marB="0" anchor="b"/>
                </a:tc>
                <a:tc>
                  <a:txBody>
                    <a:bodyPr/>
                    <a:lstStyle/>
                    <a:p>
                      <a:pPr algn="r" fontAlgn="b"/>
                      <a:r>
                        <a:rPr lang="en-US" sz="1500" u="none" strike="noStrike">
                          <a:effectLst/>
                          <a:latin typeface="+mn-lt"/>
                        </a:rPr>
                        <a:t>2.5%</a:t>
                      </a:r>
                      <a:endParaRPr lang="en-US" sz="1500" b="0" i="0" u="none" strike="noStrike">
                        <a:solidFill>
                          <a:srgbClr val="000000"/>
                        </a:solidFill>
                        <a:effectLst/>
                        <a:latin typeface="+mn-lt"/>
                      </a:endParaRPr>
                    </a:p>
                  </a:txBody>
                  <a:tcPr marL="7620" marR="7620" marT="7620" marB="0" anchor="b"/>
                </a:tc>
                <a:extLst>
                  <a:ext uri="{0D108BD9-81ED-4DB2-BD59-A6C34878D82A}">
                    <a16:rowId xmlns:a16="http://schemas.microsoft.com/office/drawing/2014/main" val="118824005"/>
                  </a:ext>
                </a:extLst>
              </a:tr>
              <a:tr h="222637">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r" fontAlgn="b"/>
                      <a:r>
                        <a:rPr lang="en-US" sz="1500" u="none" strike="noStrike" dirty="0" smtClean="0">
                          <a:effectLst/>
                          <a:latin typeface="+mn-lt"/>
                        </a:rPr>
                        <a:t>12 </a:t>
                      </a:r>
                      <a:endParaRPr lang="en-US" sz="1500" b="0" i="0" u="none" strike="noStrike" dirty="0">
                        <a:solidFill>
                          <a:srgbClr val="000000"/>
                        </a:solidFill>
                        <a:effectLst/>
                        <a:latin typeface="+mn-lt"/>
                      </a:endParaRPr>
                    </a:p>
                  </a:txBody>
                  <a:tcPr marL="7620" marR="7620" marT="7620" marB="0" anchor="b"/>
                </a:tc>
                <a:tc>
                  <a:txBody>
                    <a:bodyPr/>
                    <a:lstStyle/>
                    <a:p>
                      <a:pPr algn="r" fontAlgn="b"/>
                      <a:r>
                        <a:rPr lang="en-US" sz="1500" u="none" strike="noStrike">
                          <a:effectLst/>
                          <a:latin typeface="+mn-lt"/>
                        </a:rPr>
                        <a:t>12</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extLst>
                  <a:ext uri="{0D108BD9-81ED-4DB2-BD59-A6C34878D82A}">
                    <a16:rowId xmlns:a16="http://schemas.microsoft.com/office/drawing/2014/main" val="3091692187"/>
                  </a:ext>
                </a:extLst>
              </a:tr>
              <a:tr h="222637">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3,195.17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extLst>
                  <a:ext uri="{0D108BD9-81ED-4DB2-BD59-A6C34878D82A}">
                    <a16:rowId xmlns:a16="http://schemas.microsoft.com/office/drawing/2014/main" val="3076725422"/>
                  </a:ext>
                </a:extLst>
              </a:tr>
              <a:tr h="222637">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173767784"/>
                  </a:ext>
                </a:extLst>
              </a:tr>
              <a:tr h="222637">
                <a:tc>
                  <a:txBody>
                    <a:bodyPr/>
                    <a:lstStyle/>
                    <a:p>
                      <a:pPr algn="l" fontAlgn="b"/>
                      <a:r>
                        <a:rPr lang="en-US" sz="1500" u="none" strike="noStrike">
                          <a:effectLst/>
                          <a:latin typeface="+mn-lt"/>
                        </a:rPr>
                        <a:t>Sept</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3,195.17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349007951"/>
                  </a:ext>
                </a:extLst>
              </a:tr>
              <a:tr h="222637">
                <a:tc>
                  <a:txBody>
                    <a:bodyPr/>
                    <a:lstStyle/>
                    <a:p>
                      <a:pPr algn="l" fontAlgn="b"/>
                      <a:r>
                        <a:rPr lang="en-US" sz="1500" u="none" strike="noStrike">
                          <a:effectLst/>
                          <a:latin typeface="+mn-lt"/>
                        </a:rPr>
                        <a:t>Oct</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2732173685"/>
                  </a:ext>
                </a:extLst>
              </a:tr>
              <a:tr h="222637">
                <a:tc>
                  <a:txBody>
                    <a:bodyPr/>
                    <a:lstStyle/>
                    <a:p>
                      <a:pPr algn="l" fontAlgn="b"/>
                      <a:r>
                        <a:rPr lang="en-US" sz="1500" u="none" strike="noStrike">
                          <a:effectLst/>
                          <a:latin typeface="+mn-lt"/>
                        </a:rPr>
                        <a:t>Nov</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955680331"/>
                  </a:ext>
                </a:extLst>
              </a:tr>
              <a:tr h="222637">
                <a:tc>
                  <a:txBody>
                    <a:bodyPr/>
                    <a:lstStyle/>
                    <a:p>
                      <a:pPr algn="l" fontAlgn="b"/>
                      <a:r>
                        <a:rPr lang="en-US" sz="1500" u="none" strike="noStrike">
                          <a:effectLst/>
                          <a:latin typeface="+mn-lt"/>
                        </a:rPr>
                        <a:t>Dec</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522247224"/>
                  </a:ext>
                </a:extLst>
              </a:tr>
              <a:tr h="222637">
                <a:tc>
                  <a:txBody>
                    <a:bodyPr/>
                    <a:lstStyle/>
                    <a:p>
                      <a:pPr algn="l" fontAlgn="b"/>
                      <a:r>
                        <a:rPr lang="en-US" sz="1500" u="none" strike="noStrike">
                          <a:effectLst/>
                          <a:latin typeface="+mn-lt"/>
                        </a:rPr>
                        <a:t>Jan</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2342064738"/>
                  </a:ext>
                </a:extLst>
              </a:tr>
              <a:tr h="222637">
                <a:tc>
                  <a:txBody>
                    <a:bodyPr/>
                    <a:lstStyle/>
                    <a:p>
                      <a:pPr algn="l" fontAlgn="b"/>
                      <a:r>
                        <a:rPr lang="en-US" sz="1500" u="none" strike="noStrike">
                          <a:effectLst/>
                          <a:latin typeface="+mn-lt"/>
                        </a:rPr>
                        <a:t>Feb</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157063887"/>
                  </a:ext>
                </a:extLst>
              </a:tr>
              <a:tr h="222637">
                <a:tc>
                  <a:txBody>
                    <a:bodyPr/>
                    <a:lstStyle/>
                    <a:p>
                      <a:pPr algn="l" fontAlgn="b"/>
                      <a:r>
                        <a:rPr lang="en-US" sz="1500" u="none" strike="noStrike">
                          <a:effectLst/>
                          <a:latin typeface="+mn-lt"/>
                        </a:rPr>
                        <a:t>Mar</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444098255"/>
                  </a:ext>
                </a:extLst>
              </a:tr>
              <a:tr h="222637">
                <a:tc>
                  <a:txBody>
                    <a:bodyPr/>
                    <a:lstStyle/>
                    <a:p>
                      <a:pPr algn="l" fontAlgn="b"/>
                      <a:r>
                        <a:rPr lang="en-US" sz="1500" u="none" strike="noStrike">
                          <a:effectLst/>
                          <a:latin typeface="+mn-lt"/>
                        </a:rPr>
                        <a:t>Apr</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96844933"/>
                  </a:ext>
                </a:extLst>
              </a:tr>
              <a:tr h="222637">
                <a:tc>
                  <a:txBody>
                    <a:bodyPr/>
                    <a:lstStyle/>
                    <a:p>
                      <a:pPr algn="l" fontAlgn="b"/>
                      <a:r>
                        <a:rPr lang="en-US" sz="1500" u="none" strike="noStrike">
                          <a:effectLst/>
                          <a:latin typeface="+mn-lt"/>
                        </a:rPr>
                        <a:t>May</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2025121357"/>
                  </a:ext>
                </a:extLst>
              </a:tr>
              <a:tr h="222637">
                <a:tc>
                  <a:txBody>
                    <a:bodyPr/>
                    <a:lstStyle/>
                    <a:p>
                      <a:pPr algn="l" fontAlgn="b"/>
                      <a:r>
                        <a:rPr lang="en-US" sz="1500" u="none" strike="noStrike">
                          <a:effectLst/>
                          <a:latin typeface="+mn-lt"/>
                        </a:rPr>
                        <a:t>June</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853859593"/>
                  </a:ext>
                </a:extLst>
              </a:tr>
              <a:tr h="222637">
                <a:tc>
                  <a:txBody>
                    <a:bodyPr/>
                    <a:lstStyle/>
                    <a:p>
                      <a:pPr algn="l" fontAlgn="b"/>
                      <a:r>
                        <a:rPr lang="en-US" sz="1500" u="none" strike="noStrike">
                          <a:effectLst/>
                          <a:latin typeface="+mn-lt"/>
                        </a:rPr>
                        <a:t>July</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118971311"/>
                  </a:ext>
                </a:extLst>
              </a:tr>
              <a:tr h="222637">
                <a:tc>
                  <a:txBody>
                    <a:bodyPr/>
                    <a:lstStyle/>
                    <a:p>
                      <a:pPr algn="l" fontAlgn="b"/>
                      <a:r>
                        <a:rPr lang="en-US" sz="1500" u="none" strike="noStrike">
                          <a:effectLst/>
                          <a:latin typeface="+mn-lt"/>
                        </a:rPr>
                        <a:t>Aug</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3,275.08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40673894"/>
                  </a:ext>
                </a:extLst>
              </a:tr>
              <a:tr h="222637">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52622789"/>
                  </a:ext>
                </a:extLst>
              </a:tr>
              <a:tr h="222637">
                <a:tc>
                  <a:txBody>
                    <a:bodyPr/>
                    <a:lstStyle/>
                    <a:p>
                      <a:pPr algn="l" fontAlgn="b"/>
                      <a:r>
                        <a:rPr lang="en-US" sz="1500" u="none" strike="noStrike">
                          <a:effectLst/>
                          <a:latin typeface="+mn-lt"/>
                        </a:rPr>
                        <a:t>Total Paid</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36,025.92 </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3,195.17 </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879.08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493521916"/>
                  </a:ext>
                </a:extLst>
              </a:tr>
              <a:tr h="222637">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39,221.08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3191187211"/>
                  </a:ext>
                </a:extLst>
              </a:tr>
              <a:tr h="222637">
                <a:tc>
                  <a:txBody>
                    <a:bodyPr/>
                    <a:lstStyle/>
                    <a:p>
                      <a:pPr algn="l" fontAlgn="b"/>
                      <a:r>
                        <a:rPr lang="en-US" sz="1500" u="none" strike="noStrike">
                          <a:effectLst/>
                          <a:latin typeface="+mn-lt"/>
                        </a:rPr>
                        <a:t>Difference</a:t>
                      </a:r>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a:solidFill>
                          <a:srgbClr val="000000"/>
                        </a:solidFill>
                        <a:effectLst/>
                        <a:latin typeface="+mn-lt"/>
                      </a:endParaRPr>
                    </a:p>
                  </a:txBody>
                  <a:tcPr marL="7620" marR="7620" marT="7620" marB="0" anchor="b"/>
                </a:tc>
                <a:tc>
                  <a:txBody>
                    <a:bodyPr/>
                    <a:lstStyle/>
                    <a:p>
                      <a:pPr algn="l" fontAlgn="b"/>
                      <a:r>
                        <a:rPr lang="en-US" sz="1500" u="none" strike="noStrike">
                          <a:effectLst/>
                          <a:latin typeface="+mn-lt"/>
                        </a:rPr>
                        <a:t>    79.92 </a:t>
                      </a:r>
                      <a:endParaRPr lang="en-US" sz="1500" b="0" i="0" u="none" strike="noStrike">
                        <a:solidFill>
                          <a:srgbClr val="000000"/>
                        </a:solidFill>
                        <a:effectLst/>
                        <a:latin typeface="+mn-lt"/>
                      </a:endParaRPr>
                    </a:p>
                  </a:txBody>
                  <a:tcPr marL="7620" marR="7620" marT="7620" marB="0" anchor="b"/>
                </a:tc>
                <a:tc>
                  <a:txBody>
                    <a:bodyPr/>
                    <a:lstStyle/>
                    <a:p>
                      <a:pPr algn="l" fontAlgn="b"/>
                      <a:endParaRPr lang="en-US" sz="15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995823944"/>
                  </a:ext>
                </a:extLst>
              </a:tr>
            </a:tbl>
          </a:graphicData>
        </a:graphic>
      </p:graphicFrame>
    </p:spTree>
    <p:extLst>
      <p:ext uri="{BB962C8B-B14F-4D97-AF65-F5344CB8AC3E}">
        <p14:creationId xmlns:p14="http://schemas.microsoft.com/office/powerpoint/2010/main" val="3004227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Provisions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a:t>
            </a:r>
            <a:r>
              <a:rPr lang="en-US" dirty="0"/>
              <a:t>. Extended Work. Public </a:t>
            </a:r>
            <a:r>
              <a:rPr lang="en-US" dirty="0" smtClean="0"/>
              <a:t>K - 12 </a:t>
            </a:r>
            <a:r>
              <a:rPr lang="en-US" dirty="0"/>
              <a:t>school employees </a:t>
            </a:r>
            <a:r>
              <a:rPr lang="en-US" dirty="0" smtClean="0"/>
              <a:t>on contracts </a:t>
            </a:r>
            <a:r>
              <a:rPr lang="en-US" dirty="0"/>
              <a:t>which extend beyond 187 days, or the </a:t>
            </a:r>
            <a:r>
              <a:rPr lang="en-US" dirty="0" smtClean="0"/>
              <a:t>hourly equivalent </a:t>
            </a:r>
            <a:r>
              <a:rPr lang="en-US" dirty="0"/>
              <a:t>thereof, shall be given a pro rata salary </a:t>
            </a:r>
            <a:r>
              <a:rPr lang="en-US" dirty="0" smtClean="0"/>
              <a:t>increment for </a:t>
            </a:r>
            <a:r>
              <a:rPr lang="en-US" dirty="0"/>
              <a:t>each or partial day of work extending beyond 187 days</a:t>
            </a:r>
            <a:r>
              <a:rPr lang="en-US" dirty="0" smtClean="0"/>
              <a:t>.</a:t>
            </a:r>
          </a:p>
          <a:p>
            <a:pPr marL="0" indent="0">
              <a:buNone/>
            </a:pPr>
            <a:endParaRPr lang="en-US" dirty="0"/>
          </a:p>
          <a:p>
            <a:pPr marL="0" indent="0">
              <a:buNone/>
            </a:pPr>
            <a:r>
              <a:rPr lang="en-US" dirty="0"/>
              <a:t>c. Local </a:t>
            </a:r>
            <a:r>
              <a:rPr lang="en-US" dirty="0" smtClean="0"/>
              <a:t>Increment</a:t>
            </a:r>
          </a:p>
          <a:p>
            <a:pPr lvl="1"/>
            <a:r>
              <a:rPr lang="en-US" dirty="0" smtClean="0"/>
              <a:t>Any cost-of-living adjustment and/or </a:t>
            </a:r>
            <a:r>
              <a:rPr lang="en-US" dirty="0"/>
              <a:t>increase on the State Minimum Salary Schedule </a:t>
            </a:r>
            <a:r>
              <a:rPr lang="en-US" dirty="0" smtClean="0"/>
              <a:t>for teachers </a:t>
            </a:r>
            <a:r>
              <a:rPr lang="en-US" dirty="0"/>
              <a:t>as provided in this act shall be exclusive of </a:t>
            </a:r>
            <a:r>
              <a:rPr lang="en-US" dirty="0" smtClean="0"/>
              <a:t>any local </a:t>
            </a:r>
            <a:r>
              <a:rPr lang="en-US" dirty="0"/>
              <a:t>pay increase granted or due to teachers under </a:t>
            </a:r>
            <a:r>
              <a:rPr lang="en-US" dirty="0" smtClean="0"/>
              <a:t>provisions of </a:t>
            </a:r>
            <a:r>
              <a:rPr lang="en-US" dirty="0"/>
              <a:t>any local salary schedule</a:t>
            </a:r>
            <a:r>
              <a:rPr lang="en-US" dirty="0" smtClean="0"/>
              <a:t>.</a:t>
            </a:r>
          </a:p>
          <a:p>
            <a:pPr lvl="1"/>
            <a:r>
              <a:rPr lang="en-US" dirty="0" smtClean="0"/>
              <a:t>Any cost-of-living adjustment and/or </a:t>
            </a:r>
            <a:r>
              <a:rPr lang="en-US" dirty="0"/>
              <a:t>pay increase required by this act for public </a:t>
            </a:r>
            <a:r>
              <a:rPr lang="en-US" dirty="0" smtClean="0"/>
              <a:t>school support </a:t>
            </a:r>
            <a:r>
              <a:rPr lang="en-US" dirty="0"/>
              <a:t>personnel shall be in addition to any pay increase </a:t>
            </a:r>
            <a:r>
              <a:rPr lang="en-US" dirty="0" smtClean="0"/>
              <a:t>due or </a:t>
            </a:r>
            <a:r>
              <a:rPr lang="en-US" dirty="0"/>
              <a:t>granted to the employee under provisions of any </a:t>
            </a:r>
            <a:r>
              <a:rPr lang="en-US" dirty="0" smtClean="0"/>
              <a:t>local salary </a:t>
            </a:r>
            <a:r>
              <a:rPr lang="en-US" dirty="0"/>
              <a:t>schedules</a:t>
            </a:r>
            <a:r>
              <a:rPr lang="en-US" dirty="0" smtClean="0"/>
              <a:t>.</a:t>
            </a:r>
          </a:p>
          <a:p>
            <a:pPr lvl="1"/>
            <a:r>
              <a:rPr lang="en-US" dirty="0" smtClean="0"/>
              <a:t>The </a:t>
            </a:r>
            <a:r>
              <a:rPr lang="en-US" dirty="0"/>
              <a:t>pay increase provisions of this </a:t>
            </a:r>
            <a:r>
              <a:rPr lang="en-US" dirty="0" smtClean="0"/>
              <a:t>act shall </a:t>
            </a:r>
            <a:r>
              <a:rPr lang="en-US" dirty="0"/>
              <a:t>not apply to any salary supplements granted by </a:t>
            </a:r>
            <a:r>
              <a:rPr lang="en-US" dirty="0" smtClean="0"/>
              <a:t>local boards </a:t>
            </a:r>
            <a:r>
              <a:rPr lang="en-US" dirty="0"/>
              <a:t>of education, bonuses earned for certification by </a:t>
            </a:r>
            <a:r>
              <a:rPr lang="en-US" dirty="0" smtClean="0"/>
              <a:t>the National </a:t>
            </a:r>
            <a:r>
              <a:rPr lang="en-US" dirty="0"/>
              <a:t>Board of Professional Teaching Standards, or </a:t>
            </a:r>
            <a:r>
              <a:rPr lang="en-US" dirty="0" smtClean="0"/>
              <a:t>the federal </a:t>
            </a:r>
            <a:r>
              <a:rPr lang="en-US" dirty="0"/>
              <a:t>portion of the salary paid to a </a:t>
            </a:r>
            <a:r>
              <a:rPr lang="en-US" dirty="0" smtClean="0"/>
              <a:t>JROTC instructor </a:t>
            </a:r>
            <a:r>
              <a:rPr lang="en-US" dirty="0"/>
              <a:t>employed by a local </a:t>
            </a:r>
            <a:r>
              <a:rPr lang="en-US" dirty="0" smtClean="0"/>
              <a:t>school board.</a:t>
            </a:r>
            <a:endParaRPr lang="en-US" dirty="0"/>
          </a:p>
        </p:txBody>
      </p:sp>
    </p:spTree>
    <p:extLst>
      <p:ext uri="{BB962C8B-B14F-4D97-AF65-F5344CB8AC3E}">
        <p14:creationId xmlns:p14="http://schemas.microsoft.com/office/powerpoint/2010/main" val="2620100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a:t>
            </a:r>
            <a:r>
              <a:rPr lang="en-US" dirty="0" smtClean="0"/>
              <a:t>Provisions – Local Increment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pay increase provisions of this </a:t>
            </a:r>
            <a:r>
              <a:rPr lang="en-US" dirty="0" smtClean="0"/>
              <a:t>act shall </a:t>
            </a:r>
            <a:r>
              <a:rPr lang="en-US" dirty="0"/>
              <a:t>not apply to any </a:t>
            </a:r>
            <a:endParaRPr lang="en-US" dirty="0" smtClean="0"/>
          </a:p>
          <a:p>
            <a:r>
              <a:rPr lang="en-US" dirty="0" smtClean="0"/>
              <a:t>Salary supplements</a:t>
            </a:r>
          </a:p>
          <a:p>
            <a:pPr lvl="1"/>
            <a:r>
              <a:rPr lang="en-US" dirty="0" smtClean="0"/>
              <a:t>Fixed supplement amounts are not subject to the raise.</a:t>
            </a:r>
          </a:p>
          <a:p>
            <a:pPr lvl="1"/>
            <a:r>
              <a:rPr lang="en-US" dirty="0" smtClean="0"/>
              <a:t>If the supplement is calculated based on the employees salary schedule, it will increase.</a:t>
            </a:r>
          </a:p>
          <a:p>
            <a:r>
              <a:rPr lang="en-US" dirty="0" smtClean="0"/>
              <a:t>National </a:t>
            </a:r>
            <a:r>
              <a:rPr lang="en-US" dirty="0"/>
              <a:t>Board of Professional Teaching </a:t>
            </a:r>
            <a:r>
              <a:rPr lang="en-US" dirty="0" smtClean="0"/>
              <a:t>Standards – this amount is set by ALSDE</a:t>
            </a:r>
          </a:p>
          <a:p>
            <a:r>
              <a:rPr lang="en-US" dirty="0" smtClean="0"/>
              <a:t>Federal </a:t>
            </a:r>
            <a:r>
              <a:rPr lang="en-US" dirty="0"/>
              <a:t>portion of the salary paid to a </a:t>
            </a:r>
            <a:r>
              <a:rPr lang="en-US" dirty="0" smtClean="0"/>
              <a:t>JROTC instructor</a:t>
            </a:r>
          </a:p>
          <a:p>
            <a:pPr lvl="1"/>
            <a:r>
              <a:rPr lang="en-US" dirty="0" smtClean="0"/>
              <a:t>JROTC instructors are paid the higher of the Federal rate and the State rate.</a:t>
            </a:r>
          </a:p>
          <a:p>
            <a:pPr lvl="1"/>
            <a:r>
              <a:rPr lang="en-US" dirty="0" smtClean="0"/>
              <a:t>A comparison of the Federal and the raised State rates will need to occur.</a:t>
            </a:r>
            <a:endParaRPr lang="en-US" dirty="0"/>
          </a:p>
        </p:txBody>
      </p:sp>
    </p:spTree>
    <p:extLst>
      <p:ext uri="{BB962C8B-B14F-4D97-AF65-F5344CB8AC3E}">
        <p14:creationId xmlns:p14="http://schemas.microsoft.com/office/powerpoint/2010/main" val="72428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Provisions</a:t>
            </a:r>
          </a:p>
        </p:txBody>
      </p:sp>
      <p:sp>
        <p:nvSpPr>
          <p:cNvPr id="3" name="Content Placeholder 2"/>
          <p:cNvSpPr>
            <a:spLocks noGrp="1"/>
          </p:cNvSpPr>
          <p:nvPr>
            <p:ph idx="1"/>
          </p:nvPr>
        </p:nvSpPr>
        <p:spPr/>
        <p:txBody>
          <a:bodyPr>
            <a:normAutofit/>
          </a:bodyPr>
          <a:lstStyle/>
          <a:p>
            <a:r>
              <a:rPr lang="en-US" dirty="0" smtClean="0"/>
              <a:t>d</a:t>
            </a:r>
            <a:r>
              <a:rPr lang="en-US" dirty="0"/>
              <a:t>. Community Education. Each county and city </a:t>
            </a:r>
            <a:r>
              <a:rPr lang="en-US" dirty="0" smtClean="0"/>
              <a:t>board of </a:t>
            </a:r>
            <a:r>
              <a:rPr lang="en-US" dirty="0"/>
              <a:t>education shall have the option to exclude from </a:t>
            </a:r>
            <a:r>
              <a:rPr lang="en-US" dirty="0" smtClean="0"/>
              <a:t>the provisions </a:t>
            </a:r>
            <a:r>
              <a:rPr lang="en-US" dirty="0"/>
              <a:t>of this act any </a:t>
            </a:r>
            <a:r>
              <a:rPr lang="en-US" dirty="0" smtClean="0"/>
              <a:t>part-time </a:t>
            </a:r>
            <a:r>
              <a:rPr lang="en-US" dirty="0"/>
              <a:t>employees of </a:t>
            </a:r>
            <a:r>
              <a:rPr lang="en-US" dirty="0" smtClean="0"/>
              <a:t>community education </a:t>
            </a:r>
            <a:r>
              <a:rPr lang="en-US" dirty="0"/>
              <a:t>or </a:t>
            </a:r>
            <a:r>
              <a:rPr lang="en-US" dirty="0" smtClean="0"/>
              <a:t>school sponsored </a:t>
            </a:r>
            <a:r>
              <a:rPr lang="en-US" dirty="0"/>
              <a:t>child care or child </a:t>
            </a:r>
            <a:r>
              <a:rPr lang="en-US" dirty="0" smtClean="0"/>
              <a:t>enrichment program </a:t>
            </a:r>
            <a:r>
              <a:rPr lang="en-US" dirty="0"/>
              <a:t>which is supplemental to the </a:t>
            </a:r>
            <a:r>
              <a:rPr lang="en-US" dirty="0" smtClean="0"/>
              <a:t>state required educational </a:t>
            </a:r>
            <a:r>
              <a:rPr lang="en-US" dirty="0"/>
              <a:t>program.</a:t>
            </a:r>
          </a:p>
          <a:p>
            <a:r>
              <a:rPr lang="en-US" dirty="0"/>
              <a:t>e. Local Chief Executive Officers. The pay </a:t>
            </a:r>
            <a:r>
              <a:rPr lang="en-US" dirty="0" smtClean="0"/>
              <a:t>increase provisions </a:t>
            </a:r>
            <a:r>
              <a:rPr lang="en-US" dirty="0"/>
              <a:t>of this act shall </a:t>
            </a:r>
            <a:r>
              <a:rPr lang="en-US" b="1" dirty="0"/>
              <a:t>not apply to superintendents </a:t>
            </a:r>
            <a:r>
              <a:rPr lang="en-US" dirty="0" smtClean="0"/>
              <a:t>of education </a:t>
            </a:r>
            <a:r>
              <a:rPr lang="en-US" dirty="0"/>
              <a:t>of any school system or institution. </a:t>
            </a:r>
            <a:r>
              <a:rPr lang="en-US" b="1" dirty="0"/>
              <a:t>Any </a:t>
            </a:r>
            <a:r>
              <a:rPr lang="en-US" b="1" dirty="0" smtClean="0"/>
              <a:t>pay increase </a:t>
            </a:r>
            <a:r>
              <a:rPr lang="en-US" b="1" dirty="0"/>
              <a:t>given to the superintendent shall be by </a:t>
            </a:r>
            <a:r>
              <a:rPr lang="en-US" b="1" dirty="0" smtClean="0"/>
              <a:t>majority recorded </a:t>
            </a:r>
            <a:r>
              <a:rPr lang="en-US" b="1" dirty="0"/>
              <a:t>vote of the governing body or authority</a:t>
            </a:r>
            <a:r>
              <a:rPr lang="en-US" dirty="0"/>
              <a:t>.</a:t>
            </a:r>
          </a:p>
        </p:txBody>
      </p:sp>
    </p:spTree>
    <p:extLst>
      <p:ext uri="{BB962C8B-B14F-4D97-AF65-F5344CB8AC3E}">
        <p14:creationId xmlns:p14="http://schemas.microsoft.com/office/powerpoint/2010/main" val="1823516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#2018-356 Educators Pay Raise</a:t>
            </a:r>
            <a:endParaRPr lang="en-US" dirty="0"/>
          </a:p>
        </p:txBody>
      </p:sp>
      <p:sp>
        <p:nvSpPr>
          <p:cNvPr id="3" name="Content Placeholder 2"/>
          <p:cNvSpPr>
            <a:spLocks noGrp="1"/>
          </p:cNvSpPr>
          <p:nvPr>
            <p:ph idx="1"/>
          </p:nvPr>
        </p:nvSpPr>
        <p:spPr/>
        <p:txBody>
          <a:bodyPr/>
          <a:lstStyle/>
          <a:p>
            <a:r>
              <a:rPr lang="en-US" dirty="0"/>
              <a:t>Section 2. The pay increase granted in this </a:t>
            </a:r>
            <a:r>
              <a:rPr lang="en-US" dirty="0" smtClean="0"/>
              <a:t>act shall </a:t>
            </a:r>
            <a:r>
              <a:rPr lang="en-US" dirty="0"/>
              <a:t>begin in fiscal year </a:t>
            </a:r>
            <a:r>
              <a:rPr lang="en-US" dirty="0" smtClean="0"/>
              <a:t>2018 – 2019 </a:t>
            </a:r>
            <a:r>
              <a:rPr lang="en-US" dirty="0"/>
              <a:t>and continue </a:t>
            </a:r>
            <a:r>
              <a:rPr lang="en-US" dirty="0" smtClean="0"/>
              <a:t>in subsequent </a:t>
            </a:r>
            <a:r>
              <a:rPr lang="en-US" dirty="0"/>
              <a:t>years. Nothing in this act shall </a:t>
            </a:r>
            <a:r>
              <a:rPr lang="en-US" dirty="0" smtClean="0"/>
              <a:t>authorize additional </a:t>
            </a:r>
            <a:r>
              <a:rPr lang="en-US" dirty="0"/>
              <a:t>pay increases in subsequent years.</a:t>
            </a:r>
          </a:p>
        </p:txBody>
      </p:sp>
    </p:spTree>
    <p:extLst>
      <p:ext uri="{BB962C8B-B14F-4D97-AF65-F5344CB8AC3E}">
        <p14:creationId xmlns:p14="http://schemas.microsoft.com/office/powerpoint/2010/main" val="3713453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Step Raises</a:t>
            </a:r>
            <a:endParaRPr lang="en-US" dirty="0"/>
          </a:p>
        </p:txBody>
      </p:sp>
    </p:spTree>
    <p:extLst>
      <p:ext uri="{BB962C8B-B14F-4D97-AF65-F5344CB8AC3E}">
        <p14:creationId xmlns:p14="http://schemas.microsoft.com/office/powerpoint/2010/main" val="3670477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Administrative Code</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Rule 290-2-1-.01(1)(a)2.(</a:t>
            </a:r>
            <a:r>
              <a:rPr lang="en-US" dirty="0" err="1" smtClean="0"/>
              <a:t>i</a:t>
            </a:r>
            <a:r>
              <a:rPr lang="en-US" dirty="0" smtClean="0"/>
              <a:t>)(II)</a:t>
            </a:r>
          </a:p>
          <a:p>
            <a:r>
              <a:rPr lang="en-US" dirty="0" smtClean="0"/>
              <a:t>Experience </a:t>
            </a:r>
            <a:r>
              <a:rPr lang="en-US" dirty="0"/>
              <a:t>shall be considered in three year increments up to 30 years</a:t>
            </a:r>
            <a:r>
              <a:rPr lang="en-US" dirty="0" smtClean="0"/>
              <a:t>.</a:t>
            </a:r>
          </a:p>
          <a:p>
            <a:r>
              <a:rPr lang="en-US" dirty="0" smtClean="0"/>
              <a:t>Experience </a:t>
            </a:r>
            <a:r>
              <a:rPr lang="en-US" dirty="0"/>
              <a:t>is defined as public education experience with fractional year as defined by the Alabama Teachers’ Retirement System for earning years of service</a:t>
            </a:r>
            <a:r>
              <a:rPr lang="en-US" dirty="0" smtClean="0"/>
              <a:t>.</a:t>
            </a:r>
          </a:p>
          <a:p>
            <a:r>
              <a:rPr lang="en-US" dirty="0" smtClean="0"/>
              <a:t>Local </a:t>
            </a:r>
            <a:r>
              <a:rPr lang="en-US" dirty="0"/>
              <a:t>boards shall place employees holding positions requiring certification on the salary schedule considering the highest degree earned from a regionally accredited institution and years of experience served in public education</a:t>
            </a:r>
            <a:r>
              <a:rPr lang="en-US" dirty="0" smtClean="0"/>
              <a:t>.</a:t>
            </a:r>
          </a:p>
          <a:p>
            <a:endParaRPr lang="en-US" dirty="0" smtClean="0"/>
          </a:p>
          <a:p>
            <a:endParaRPr lang="en-US" dirty="0"/>
          </a:p>
        </p:txBody>
      </p:sp>
    </p:spTree>
    <p:extLst>
      <p:ext uri="{BB962C8B-B14F-4D97-AF65-F5344CB8AC3E}">
        <p14:creationId xmlns:p14="http://schemas.microsoft.com/office/powerpoint/2010/main" val="3120147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Alabama Administrative Code</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dirty="0" smtClean="0"/>
              <a:t>Rule 290-2-1-.01(1)(a)2.(</a:t>
            </a:r>
            <a:r>
              <a:rPr lang="en-US" dirty="0" err="1" smtClean="0"/>
              <a:t>i</a:t>
            </a:r>
            <a:r>
              <a:rPr lang="en-US" dirty="0" smtClean="0"/>
              <a:t>)(II)</a:t>
            </a:r>
          </a:p>
          <a:p>
            <a:r>
              <a:rPr lang="en-US" dirty="0" smtClean="0"/>
              <a:t>Employees </a:t>
            </a:r>
            <a:r>
              <a:rPr lang="en-US" dirty="0"/>
              <a:t>advance to the next experience step of the salary schedule on the anniversary date of experience</a:t>
            </a:r>
            <a:r>
              <a:rPr lang="en-US" dirty="0" smtClean="0"/>
              <a:t>.</a:t>
            </a:r>
          </a:p>
          <a:p>
            <a:r>
              <a:rPr lang="en-US" dirty="0" smtClean="0"/>
              <a:t>Local </a:t>
            </a:r>
            <a:r>
              <a:rPr lang="en-US" dirty="0"/>
              <a:t>boards shall notify the State Department of Education of the earned advanced degree for each employee in a timely fashion</a:t>
            </a:r>
            <a:r>
              <a:rPr lang="en-US" dirty="0" smtClean="0"/>
              <a:t>.</a:t>
            </a:r>
          </a:p>
          <a:p>
            <a:r>
              <a:rPr lang="en-US" dirty="0" smtClean="0"/>
              <a:t>An </a:t>
            </a:r>
            <a:r>
              <a:rPr lang="en-US" dirty="0"/>
              <a:t>employee shall be paid for an advanced degree in the pay period that begins after the advanced degree is recognized by the State Department of Education, provided that, if an employee has completed service under contract for the scholastic year, the advanced degree pay shall begin with the first pay period for service under contract in the subsequent scholastic year</a:t>
            </a:r>
            <a:r>
              <a:rPr lang="en-US" dirty="0" smtClean="0"/>
              <a:t>.</a:t>
            </a:r>
          </a:p>
          <a:p>
            <a:endParaRPr lang="en-US" dirty="0" smtClean="0"/>
          </a:p>
          <a:p>
            <a:endParaRPr lang="en-US" dirty="0"/>
          </a:p>
        </p:txBody>
      </p:sp>
    </p:spTree>
    <p:extLst>
      <p:ext uri="{BB962C8B-B14F-4D97-AF65-F5344CB8AC3E}">
        <p14:creationId xmlns:p14="http://schemas.microsoft.com/office/powerpoint/2010/main" val="673292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ALSDE Memo 10/9/2013</a:t>
            </a:r>
            <a:endParaRPr lang="en-US" dirty="0"/>
          </a:p>
        </p:txBody>
      </p:sp>
      <p:sp>
        <p:nvSpPr>
          <p:cNvPr id="5" name="Content Placeholder 4"/>
          <p:cNvSpPr>
            <a:spLocks noGrp="1"/>
          </p:cNvSpPr>
          <p:nvPr>
            <p:ph idx="1"/>
          </p:nvPr>
        </p:nvSpPr>
        <p:spPr/>
        <p:txBody>
          <a:bodyPr>
            <a:normAutofit/>
          </a:bodyPr>
          <a:lstStyle/>
          <a:p>
            <a:r>
              <a:rPr lang="en-US" dirty="0" smtClean="0"/>
              <a:t>Local boards may adopt a salary matrix in excess of the minimum salary schedule</a:t>
            </a:r>
          </a:p>
          <a:p>
            <a:r>
              <a:rPr lang="en-US" dirty="0" smtClean="0"/>
              <a:t>Funding provided by the foundation program will be based on the state minimum salary schedule, not on the actual amounts paid to the teacher.</a:t>
            </a:r>
          </a:p>
          <a:p>
            <a:r>
              <a:rPr lang="en-US" dirty="0" smtClean="0"/>
              <a:t>Information submitted to the ALSDE should be based on actual years of qualified experience in public education (under employment of a public education agency) and actual degrees recognized by ALSDE Teacher Certification.</a:t>
            </a:r>
            <a:endParaRPr lang="en-US" dirty="0"/>
          </a:p>
        </p:txBody>
      </p:sp>
    </p:spTree>
    <p:extLst>
      <p:ext uri="{BB962C8B-B14F-4D97-AF65-F5344CB8AC3E}">
        <p14:creationId xmlns:p14="http://schemas.microsoft.com/office/powerpoint/2010/main" val="399681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ALSDE Memo 10/9/2013</a:t>
            </a:r>
          </a:p>
        </p:txBody>
      </p:sp>
      <p:sp>
        <p:nvSpPr>
          <p:cNvPr id="3" name="Content Placeholder 2"/>
          <p:cNvSpPr>
            <a:spLocks noGrp="1"/>
          </p:cNvSpPr>
          <p:nvPr>
            <p:ph idx="1"/>
          </p:nvPr>
        </p:nvSpPr>
        <p:spPr/>
        <p:txBody>
          <a:bodyPr/>
          <a:lstStyle/>
          <a:p>
            <a:r>
              <a:rPr lang="en-US" dirty="0" smtClean="0"/>
              <a:t>Local boards are required to advance employee pay on the anniversary date of experience, even if this date occurs during the contract year.</a:t>
            </a:r>
          </a:p>
          <a:p>
            <a:r>
              <a:rPr lang="en-US" dirty="0" smtClean="0"/>
              <a:t>School boards do have the option of taking a proactive approach and granting the experience increase at the beginning of the contract year or semester in which the anniversary date will occur.</a:t>
            </a:r>
          </a:p>
          <a:p>
            <a:r>
              <a:rPr lang="en-US" dirty="0" smtClean="0"/>
              <a:t>School boards are not allowed to wait until the next contract year to begin to grant the experience increase, as this would result in the pay increase occurring after the anniversary date.</a:t>
            </a:r>
            <a:endParaRPr lang="en-US" dirty="0"/>
          </a:p>
        </p:txBody>
      </p:sp>
    </p:spTree>
    <p:extLst>
      <p:ext uri="{BB962C8B-B14F-4D97-AF65-F5344CB8AC3E}">
        <p14:creationId xmlns:p14="http://schemas.microsoft.com/office/powerpoint/2010/main" val="1435907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Act #2018-356</a:t>
            </a:r>
            <a:br>
              <a:rPr lang="en-US" dirty="0" smtClean="0"/>
            </a:br>
            <a:r>
              <a:rPr lang="en-US" dirty="0" smtClean="0"/>
              <a:t>Educators Pay Raise</a:t>
            </a:r>
            <a:endParaRPr lang="en-US" dirty="0"/>
          </a:p>
        </p:txBody>
      </p:sp>
    </p:spTree>
    <p:extLst>
      <p:ext uri="{BB962C8B-B14F-4D97-AF65-F5344CB8AC3E}">
        <p14:creationId xmlns:p14="http://schemas.microsoft.com/office/powerpoint/2010/main" val="3553901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ALSDE Memo 10/9/2013</a:t>
            </a:r>
          </a:p>
        </p:txBody>
      </p:sp>
      <p:sp>
        <p:nvSpPr>
          <p:cNvPr id="3" name="Content Placeholder 2"/>
          <p:cNvSpPr>
            <a:spLocks noGrp="1"/>
          </p:cNvSpPr>
          <p:nvPr>
            <p:ph idx="1"/>
          </p:nvPr>
        </p:nvSpPr>
        <p:spPr/>
        <p:txBody>
          <a:bodyPr>
            <a:normAutofit fontScale="92500" lnSpcReduction="20000"/>
          </a:bodyPr>
          <a:lstStyle/>
          <a:p>
            <a:r>
              <a:rPr lang="en-US" dirty="0" smtClean="0"/>
              <a:t>Local boards are required to advance employee pay to the next degree at the time the advanced degree is recognized by ALSDE.</a:t>
            </a:r>
          </a:p>
          <a:p>
            <a:pPr lvl="1"/>
            <a:r>
              <a:rPr lang="en-US" dirty="0" smtClean="0"/>
              <a:t>This does not say at the date the degree is earned</a:t>
            </a:r>
          </a:p>
          <a:p>
            <a:r>
              <a:rPr lang="en-US" dirty="0" smtClean="0"/>
              <a:t>It is the responsibility of both the employee and employer to provide the necessary information to the ALSDE Teacher Certification section in a timely manner.</a:t>
            </a:r>
          </a:p>
          <a:p>
            <a:r>
              <a:rPr lang="en-US" dirty="0" smtClean="0"/>
              <a:t>If the local board receives notification from ALSDE after the end of the school year, the advanced degree pay may begin with the new contract year.</a:t>
            </a:r>
          </a:p>
          <a:p>
            <a:r>
              <a:rPr lang="en-US" dirty="0" smtClean="0"/>
              <a:t>The current Verification of a Higher Degree request form is located on the ALSDE website (</a:t>
            </a:r>
            <a:r>
              <a:rPr lang="en-US" dirty="0" smtClean="0">
                <a:hlinkClick r:id="rId2"/>
              </a:rPr>
              <a:t>www.alsde.edu</a:t>
            </a:r>
            <a:r>
              <a:rPr lang="en-US" dirty="0" smtClean="0"/>
              <a:t>)</a:t>
            </a:r>
          </a:p>
          <a:p>
            <a:pPr lvl="1"/>
            <a:r>
              <a:rPr lang="en-US" dirty="0" smtClean="0"/>
              <a:t>Department Offices / Office of Teaching and Leading / Educator Certification / Miscellaneous Documents / Verification of Higher Degree</a:t>
            </a:r>
          </a:p>
          <a:p>
            <a:endParaRPr lang="en-US" dirty="0"/>
          </a:p>
        </p:txBody>
      </p:sp>
    </p:spTree>
    <p:extLst>
      <p:ext uri="{BB962C8B-B14F-4D97-AF65-F5344CB8AC3E}">
        <p14:creationId xmlns:p14="http://schemas.microsoft.com/office/powerpoint/2010/main" val="3944589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QUESTIONS</a:t>
            </a:r>
          </a:p>
        </p:txBody>
      </p:sp>
      <p:pic>
        <p:nvPicPr>
          <p:cNvPr id="1026" name="Picture 2" descr="C:\Documents and Settings\speaspanen\Local Settings\Temporary Internet Files\Content.IE5\560QP747\MC900441902[1].wmf"/>
          <p:cNvPicPr>
            <a:picLocks noGrp="1" noChangeAspect="1" noChangeArrowheads="1"/>
          </p:cNvPicPr>
          <p:nvPr>
            <p:ph sz="quarter" idx="1"/>
          </p:nvPr>
        </p:nvPicPr>
        <p:blipFill>
          <a:blip r:embed="rId3" cstate="print"/>
          <a:stretch>
            <a:fillRect/>
          </a:stretch>
        </p:blipFill>
        <p:spPr bwMode="auto">
          <a:xfrm>
            <a:off x="1540701" y="2029267"/>
            <a:ext cx="3296413" cy="3895136"/>
          </a:xfrm>
          <a:prstGeom prst="rect">
            <a:avLst/>
          </a:prstGeom>
          <a:noFill/>
        </p:spPr>
      </p:pic>
      <p:sp>
        <p:nvSpPr>
          <p:cNvPr id="5" name="Content Placeholder 4"/>
          <p:cNvSpPr>
            <a:spLocks noGrp="1"/>
          </p:cNvSpPr>
          <p:nvPr>
            <p:ph sz="quarter" idx="2"/>
          </p:nvPr>
        </p:nvSpPr>
        <p:spPr>
          <a:xfrm>
            <a:off x="6019799" y="1589567"/>
            <a:ext cx="4865319" cy="4887433"/>
          </a:xfrm>
        </p:spPr>
        <p:txBody>
          <a:bodyPr>
            <a:normAutofit/>
          </a:bodyPr>
          <a:lstStyle/>
          <a:p>
            <a:pPr>
              <a:buNone/>
            </a:pPr>
            <a:r>
              <a:rPr lang="en-US" sz="3600" dirty="0"/>
              <a:t>Sonja </a:t>
            </a:r>
            <a:r>
              <a:rPr lang="en-US" sz="3600" dirty="0" smtClean="0"/>
              <a:t>Peaspanen</a:t>
            </a:r>
          </a:p>
          <a:p>
            <a:pPr>
              <a:buNone/>
            </a:pPr>
            <a:endParaRPr lang="en-US" sz="3600" dirty="0"/>
          </a:p>
          <a:p>
            <a:pPr>
              <a:buNone/>
            </a:pPr>
            <a:r>
              <a:rPr lang="en-US" sz="3600" dirty="0" smtClean="0"/>
              <a:t>334-694-4832</a:t>
            </a:r>
          </a:p>
          <a:p>
            <a:pPr>
              <a:buNone/>
            </a:pPr>
            <a:endParaRPr lang="en-US" sz="3600" dirty="0"/>
          </a:p>
          <a:p>
            <a:pPr>
              <a:buNone/>
            </a:pPr>
            <a:r>
              <a:rPr lang="en-US" sz="3600" dirty="0" smtClean="0">
                <a:hlinkClick r:id="rId4"/>
              </a:rPr>
              <a:t>speaspanen@alsde.edu</a:t>
            </a:r>
            <a:endParaRPr lang="en-US" sz="3600" dirty="0" smtClean="0"/>
          </a:p>
          <a:p>
            <a:pPr>
              <a:buNone/>
            </a:pPr>
            <a:endParaRPr lang="en-US" sz="3600" dirty="0"/>
          </a:p>
        </p:txBody>
      </p:sp>
    </p:spTree>
    <p:extLst>
      <p:ext uri="{BB962C8B-B14F-4D97-AF65-F5344CB8AC3E}">
        <p14:creationId xmlns:p14="http://schemas.microsoft.com/office/powerpoint/2010/main" val="2506620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#2018-356 Educators Pay Raise</a:t>
            </a:r>
            <a:endParaRPr lang="en-US" dirty="0"/>
          </a:p>
        </p:txBody>
      </p:sp>
      <p:sp>
        <p:nvSpPr>
          <p:cNvPr id="3" name="Content Placeholder 2"/>
          <p:cNvSpPr>
            <a:spLocks noGrp="1"/>
          </p:cNvSpPr>
          <p:nvPr>
            <p:ph idx="1"/>
          </p:nvPr>
        </p:nvSpPr>
        <p:spPr>
          <a:xfrm>
            <a:off x="838200" y="1825624"/>
            <a:ext cx="10515600" cy="4675383"/>
          </a:xfrm>
        </p:spPr>
        <p:txBody>
          <a:bodyPr>
            <a:normAutofit fontScale="92500" lnSpcReduction="20000"/>
          </a:bodyPr>
          <a:lstStyle/>
          <a:p>
            <a:r>
              <a:rPr lang="en-US" dirty="0" smtClean="0"/>
              <a:t>Pay </a:t>
            </a:r>
            <a:r>
              <a:rPr lang="en-US" dirty="0"/>
              <a:t>increase of </a:t>
            </a:r>
            <a:r>
              <a:rPr lang="en-US" dirty="0" smtClean="0"/>
              <a:t>2.5% </a:t>
            </a:r>
            <a:r>
              <a:rPr lang="en-US" dirty="0"/>
              <a:t>beginning with the fiscal year </a:t>
            </a:r>
            <a:r>
              <a:rPr lang="en-US" dirty="0" smtClean="0"/>
              <a:t>2018—2019.</a:t>
            </a:r>
          </a:p>
          <a:p>
            <a:r>
              <a:rPr lang="en-US" dirty="0" smtClean="0"/>
              <a:t>Each employee will receive </a:t>
            </a:r>
            <a:r>
              <a:rPr lang="en-US" dirty="0"/>
              <a:t>the pay increase according to placement on </a:t>
            </a:r>
            <a:r>
              <a:rPr lang="en-US" dirty="0" smtClean="0"/>
              <a:t>the appropriate </a:t>
            </a:r>
            <a:r>
              <a:rPr lang="en-US" dirty="0"/>
              <a:t>salary </a:t>
            </a:r>
            <a:r>
              <a:rPr lang="en-US" dirty="0" smtClean="0"/>
              <a:t>step</a:t>
            </a:r>
          </a:p>
          <a:p>
            <a:r>
              <a:rPr lang="en-US" dirty="0" smtClean="0"/>
              <a:t>Appropriate increases on </a:t>
            </a:r>
            <a:r>
              <a:rPr lang="en-US" dirty="0"/>
              <a:t>the State Minimum Salary </a:t>
            </a:r>
            <a:r>
              <a:rPr lang="en-US" dirty="0" smtClean="0"/>
              <a:t>Schedule</a:t>
            </a:r>
          </a:p>
          <a:p>
            <a:pPr lvl="1"/>
            <a:r>
              <a:rPr lang="en-US" dirty="0"/>
              <a:t>State Minimum Salary Schedule in the FY2019 ETF Appropriations Act (2018-481) includes the raise</a:t>
            </a:r>
            <a:endParaRPr lang="en-US" dirty="0" smtClean="0"/>
          </a:p>
          <a:p>
            <a:r>
              <a:rPr lang="en-US" dirty="0" smtClean="0"/>
              <a:t>Support employees </a:t>
            </a:r>
            <a:r>
              <a:rPr lang="en-US" dirty="0"/>
              <a:t>will </a:t>
            </a:r>
            <a:r>
              <a:rPr lang="en-US" dirty="0" smtClean="0"/>
              <a:t>also receive </a:t>
            </a:r>
            <a:r>
              <a:rPr lang="en-US" dirty="0"/>
              <a:t>a 2.5% pay </a:t>
            </a:r>
            <a:r>
              <a:rPr lang="en-US" dirty="0" smtClean="0"/>
              <a:t>increase beginning </a:t>
            </a:r>
            <a:r>
              <a:rPr lang="en-US" dirty="0"/>
              <a:t>with the fiscal year </a:t>
            </a:r>
            <a:r>
              <a:rPr lang="en-US" dirty="0" smtClean="0"/>
              <a:t>2018 – 2019</a:t>
            </a:r>
          </a:p>
          <a:p>
            <a:r>
              <a:rPr lang="en-US" dirty="0" smtClean="0"/>
              <a:t>Requires salary schedules be established and maintained for each class and type of employee</a:t>
            </a:r>
          </a:p>
          <a:p>
            <a:r>
              <a:rPr lang="en-US" dirty="0" smtClean="0"/>
              <a:t>Other public educational </a:t>
            </a:r>
            <a:r>
              <a:rPr lang="en-US" dirty="0"/>
              <a:t>institutions and </a:t>
            </a:r>
            <a:r>
              <a:rPr lang="en-US" dirty="0" smtClean="0"/>
              <a:t>schools</a:t>
            </a:r>
          </a:p>
          <a:p>
            <a:r>
              <a:rPr lang="en-US" dirty="0" smtClean="0"/>
              <a:t>Two-year postsecondary </a:t>
            </a:r>
            <a:r>
              <a:rPr lang="en-US" dirty="0"/>
              <a:t>salary </a:t>
            </a:r>
            <a:r>
              <a:rPr lang="en-US" dirty="0" smtClean="0"/>
              <a:t>schedules</a:t>
            </a:r>
          </a:p>
          <a:p>
            <a:r>
              <a:rPr lang="en-US" dirty="0" smtClean="0"/>
              <a:t>Miscellaneous </a:t>
            </a:r>
            <a:r>
              <a:rPr lang="en-US" dirty="0"/>
              <a:t>pay provisions relating </a:t>
            </a:r>
            <a:r>
              <a:rPr lang="en-US" dirty="0" smtClean="0"/>
              <a:t>to public </a:t>
            </a:r>
            <a:r>
              <a:rPr lang="en-US" dirty="0"/>
              <a:t>education</a:t>
            </a:r>
          </a:p>
        </p:txBody>
      </p:sp>
    </p:spTree>
    <p:extLst>
      <p:ext uri="{BB962C8B-B14F-4D97-AF65-F5344CB8AC3E}">
        <p14:creationId xmlns:p14="http://schemas.microsoft.com/office/powerpoint/2010/main" val="495064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 PAY INCREASES, FY 2018-2019</a:t>
            </a:r>
          </a:p>
        </p:txBody>
      </p:sp>
      <p:sp>
        <p:nvSpPr>
          <p:cNvPr id="3" name="Content Placeholder 2"/>
          <p:cNvSpPr>
            <a:spLocks noGrp="1"/>
          </p:cNvSpPr>
          <p:nvPr>
            <p:ph idx="1"/>
          </p:nvPr>
        </p:nvSpPr>
        <p:spPr/>
        <p:txBody>
          <a:bodyPr>
            <a:normAutofit/>
          </a:bodyPr>
          <a:lstStyle/>
          <a:p>
            <a:pPr marL="0" indent="0">
              <a:buNone/>
            </a:pPr>
            <a:r>
              <a:rPr lang="en-US" dirty="0" smtClean="0"/>
              <a:t>(a) The State </a:t>
            </a:r>
            <a:r>
              <a:rPr lang="en-US" dirty="0"/>
              <a:t>Budget Officer shall allocate to the State Board </a:t>
            </a:r>
            <a:r>
              <a:rPr lang="en-US" dirty="0" smtClean="0"/>
              <a:t>of Education</a:t>
            </a:r>
            <a:r>
              <a:rPr lang="en-US" dirty="0"/>
              <a:t>, the Board of Trustees of the </a:t>
            </a:r>
            <a:r>
              <a:rPr lang="en-US" dirty="0" smtClean="0"/>
              <a:t>AIDB, </a:t>
            </a:r>
            <a:r>
              <a:rPr lang="en-US" dirty="0"/>
              <a:t>the Board of </a:t>
            </a:r>
            <a:r>
              <a:rPr lang="en-US" dirty="0" smtClean="0"/>
              <a:t>DYS, the </a:t>
            </a:r>
            <a:r>
              <a:rPr lang="en-US" dirty="0"/>
              <a:t>Board of Directors of the </a:t>
            </a:r>
            <a:r>
              <a:rPr lang="en-US" dirty="0" smtClean="0"/>
              <a:t>ASFA, and the </a:t>
            </a:r>
            <a:r>
              <a:rPr lang="en-US" dirty="0"/>
              <a:t>Board of Trustees of the </a:t>
            </a:r>
            <a:r>
              <a:rPr lang="en-US" dirty="0" smtClean="0"/>
              <a:t>ASMS </a:t>
            </a:r>
            <a:r>
              <a:rPr lang="en-US" dirty="0"/>
              <a:t>and for disbursement to the employees thereof </a:t>
            </a:r>
            <a:r>
              <a:rPr lang="en-US" dirty="0" smtClean="0"/>
              <a:t>funds based </a:t>
            </a:r>
            <a:r>
              <a:rPr lang="en-US" dirty="0"/>
              <a:t>on the criteria established in this act. It is not </a:t>
            </a:r>
            <a:r>
              <a:rPr lang="en-US" dirty="0" smtClean="0"/>
              <a:t>the intent </a:t>
            </a:r>
            <a:r>
              <a:rPr lang="en-US" dirty="0"/>
              <a:t>of this act to make appropriations, but </a:t>
            </a:r>
            <a:r>
              <a:rPr lang="en-US" dirty="0" smtClean="0"/>
              <a:t>the appropriations </a:t>
            </a:r>
            <a:r>
              <a:rPr lang="en-US" dirty="0"/>
              <a:t>required by this act shall be made in </a:t>
            </a:r>
            <a:r>
              <a:rPr lang="en-US" dirty="0" smtClean="0"/>
              <a:t>the annual </a:t>
            </a:r>
            <a:r>
              <a:rPr lang="en-US" dirty="0"/>
              <a:t>Education Trust Fund budget act for the </a:t>
            </a:r>
            <a:r>
              <a:rPr lang="en-US" dirty="0" smtClean="0"/>
              <a:t>designated fiscal </a:t>
            </a:r>
            <a:r>
              <a:rPr lang="en-US" dirty="0"/>
              <a:t>year.</a:t>
            </a:r>
          </a:p>
        </p:txBody>
      </p:sp>
    </p:spTree>
    <p:extLst>
      <p:ext uri="{BB962C8B-B14F-4D97-AF65-F5344CB8AC3E}">
        <p14:creationId xmlns:p14="http://schemas.microsoft.com/office/powerpoint/2010/main" val="1739121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Certificated Personnel (K-12)</a:t>
            </a:r>
            <a:endParaRPr lang="en-US" dirty="0"/>
          </a:p>
        </p:txBody>
      </p:sp>
      <p:sp>
        <p:nvSpPr>
          <p:cNvPr id="3" name="Content Placeholder 2"/>
          <p:cNvSpPr>
            <a:spLocks noGrp="1"/>
          </p:cNvSpPr>
          <p:nvPr>
            <p:ph idx="1"/>
          </p:nvPr>
        </p:nvSpPr>
        <p:spPr/>
        <p:txBody>
          <a:bodyPr>
            <a:noAutofit/>
          </a:bodyPr>
          <a:lstStyle/>
          <a:p>
            <a:pPr marL="0" indent="0">
              <a:buNone/>
            </a:pPr>
            <a:r>
              <a:rPr lang="en-US" sz="2500" dirty="0" smtClean="0"/>
              <a:t>For </a:t>
            </a:r>
            <a:r>
              <a:rPr lang="en-US" sz="2500" dirty="0"/>
              <a:t>the </a:t>
            </a:r>
            <a:r>
              <a:rPr lang="en-US" sz="2500" dirty="0" smtClean="0"/>
              <a:t>fiscal year </a:t>
            </a:r>
            <a:r>
              <a:rPr lang="en-US" sz="2500" dirty="0"/>
              <a:t>beginning October 1, 2018, and each year thereafter, </a:t>
            </a:r>
            <a:r>
              <a:rPr lang="en-US" sz="2500" dirty="0" smtClean="0"/>
              <a:t>each certificated </a:t>
            </a:r>
            <a:r>
              <a:rPr lang="en-US" sz="2500" dirty="0"/>
              <a:t>employee at all city and county school </a:t>
            </a:r>
            <a:r>
              <a:rPr lang="en-US" sz="2500" dirty="0" smtClean="0"/>
              <a:t>systems and </a:t>
            </a:r>
            <a:r>
              <a:rPr lang="en-US" sz="2500" dirty="0"/>
              <a:t>the teachers at the </a:t>
            </a:r>
            <a:r>
              <a:rPr lang="en-US" sz="2500" dirty="0" smtClean="0"/>
              <a:t>DYS shall </a:t>
            </a:r>
            <a:r>
              <a:rPr lang="en-US" sz="2500" dirty="0"/>
              <a:t>receive a </a:t>
            </a:r>
            <a:r>
              <a:rPr lang="en-US" sz="2500" dirty="0" smtClean="0"/>
              <a:t>2.5% </a:t>
            </a:r>
            <a:r>
              <a:rPr lang="en-US" sz="2500" dirty="0"/>
              <a:t>salary </a:t>
            </a:r>
            <a:r>
              <a:rPr lang="en-US" sz="2500" dirty="0" smtClean="0"/>
              <a:t>increase</a:t>
            </a:r>
            <a:r>
              <a:rPr lang="en-US" sz="2500" dirty="0"/>
              <a:t>. Each step and cell on the State Minimum Salary </a:t>
            </a:r>
            <a:r>
              <a:rPr lang="en-US" sz="2500" dirty="0" smtClean="0"/>
              <a:t>Schedule contained </a:t>
            </a:r>
            <a:r>
              <a:rPr lang="en-US" sz="2500" dirty="0"/>
              <a:t>in the annual budget act for the public </a:t>
            </a:r>
            <a:r>
              <a:rPr lang="en-US" sz="2500" dirty="0" smtClean="0"/>
              <a:t>schools shall </a:t>
            </a:r>
            <a:r>
              <a:rPr lang="en-US" sz="2500" dirty="0"/>
              <a:t>be increased </a:t>
            </a:r>
            <a:r>
              <a:rPr lang="en-US" sz="2500" dirty="0" smtClean="0"/>
              <a:t>for </a:t>
            </a:r>
            <a:r>
              <a:rPr lang="en-US" sz="2500" dirty="0"/>
              <a:t>fiscal </a:t>
            </a:r>
            <a:r>
              <a:rPr lang="en-US" sz="2500" dirty="0" smtClean="0"/>
              <a:t>year 2018 – 2019, </a:t>
            </a:r>
            <a:r>
              <a:rPr lang="en-US" sz="2500" dirty="0"/>
              <a:t>the State Minimum Salary Schedule shall reflect </a:t>
            </a:r>
            <a:r>
              <a:rPr lang="en-US" sz="2500" dirty="0" smtClean="0"/>
              <a:t>the percentage </a:t>
            </a:r>
            <a:r>
              <a:rPr lang="en-US" sz="2500" dirty="0"/>
              <a:t>increase:</a:t>
            </a:r>
          </a:p>
          <a:p>
            <a:r>
              <a:rPr lang="en-US" sz="2300" dirty="0" smtClean="0"/>
              <a:t>All </a:t>
            </a:r>
            <a:r>
              <a:rPr lang="en-US" sz="2300" dirty="0"/>
              <a:t>certificated employees, including the </a:t>
            </a:r>
            <a:r>
              <a:rPr lang="en-US" sz="2300" dirty="0" smtClean="0"/>
              <a:t>Adult Basic </a:t>
            </a:r>
            <a:r>
              <a:rPr lang="en-US" sz="2300" dirty="0"/>
              <a:t>Education and Science in Motion employees, shall </a:t>
            </a:r>
            <a:r>
              <a:rPr lang="en-US" sz="2300" dirty="0" smtClean="0"/>
              <a:t>be guaranteed </a:t>
            </a:r>
            <a:r>
              <a:rPr lang="en-US" sz="2300" dirty="0"/>
              <a:t>pay </a:t>
            </a:r>
            <a:r>
              <a:rPr lang="en-US" sz="2300" dirty="0" smtClean="0"/>
              <a:t>increases for their </a:t>
            </a:r>
            <a:r>
              <a:rPr lang="en-US" sz="2300" dirty="0"/>
              <a:t>years of experience and degrees earned and </a:t>
            </a:r>
            <a:r>
              <a:rPr lang="en-US" sz="2300" dirty="0" smtClean="0"/>
              <a:t>the corresponding </a:t>
            </a:r>
            <a:r>
              <a:rPr lang="en-US" sz="2300" dirty="0"/>
              <a:t>pay increases shall be reflected in </a:t>
            </a:r>
            <a:r>
              <a:rPr lang="en-US" sz="2300" dirty="0" smtClean="0"/>
              <a:t>the appropriate </a:t>
            </a:r>
            <a:r>
              <a:rPr lang="en-US" sz="2300" dirty="0"/>
              <a:t>local salary schedule and paid to </a:t>
            </a:r>
            <a:r>
              <a:rPr lang="en-US" sz="2300" dirty="0" smtClean="0"/>
              <a:t>each Certificated </a:t>
            </a:r>
            <a:r>
              <a:rPr lang="en-US" sz="2300" dirty="0"/>
              <a:t>employee</a:t>
            </a:r>
            <a:r>
              <a:rPr lang="en-US" sz="2300" dirty="0" smtClean="0"/>
              <a:t>.</a:t>
            </a:r>
          </a:p>
          <a:p>
            <a:r>
              <a:rPr lang="en-US" sz="2300" dirty="0" smtClean="0"/>
              <a:t>The </a:t>
            </a:r>
            <a:r>
              <a:rPr lang="en-US" sz="2300" dirty="0"/>
              <a:t>pay increase </a:t>
            </a:r>
            <a:r>
              <a:rPr lang="en-US" sz="2300" dirty="0" smtClean="0"/>
              <a:t>shall be </a:t>
            </a:r>
            <a:r>
              <a:rPr lang="en-US" sz="2300" dirty="0"/>
              <a:t>given to each person employed for the </a:t>
            </a:r>
            <a:r>
              <a:rPr lang="en-US" sz="2300" dirty="0" smtClean="0"/>
              <a:t>2018 – 2019 </a:t>
            </a:r>
            <a:r>
              <a:rPr lang="en-US" sz="2300" dirty="0"/>
              <a:t>fiscal </a:t>
            </a:r>
            <a:r>
              <a:rPr lang="en-US" sz="2300" dirty="0" smtClean="0"/>
              <a:t>year in </a:t>
            </a:r>
            <a:r>
              <a:rPr lang="en-US" sz="2300" dirty="0"/>
              <a:t>addition to any state or local step increase to which </a:t>
            </a:r>
            <a:r>
              <a:rPr lang="en-US" sz="2300" dirty="0" smtClean="0"/>
              <a:t>the employee </a:t>
            </a:r>
            <a:r>
              <a:rPr lang="en-US" sz="2300" dirty="0"/>
              <a:t>is otherwise entitled</a:t>
            </a:r>
            <a:r>
              <a:rPr lang="en-US" sz="2300" dirty="0" smtClean="0"/>
              <a:t>.</a:t>
            </a:r>
          </a:p>
          <a:p>
            <a:endParaRPr lang="en-US" sz="1600" dirty="0"/>
          </a:p>
        </p:txBody>
      </p:sp>
    </p:spTree>
    <p:extLst>
      <p:ext uri="{BB962C8B-B14F-4D97-AF65-F5344CB8AC3E}">
        <p14:creationId xmlns:p14="http://schemas.microsoft.com/office/powerpoint/2010/main" val="133625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Certificated Personnel (K-12)</a:t>
            </a:r>
            <a:endParaRPr lang="en-US" dirty="0"/>
          </a:p>
        </p:txBody>
      </p:sp>
      <p:sp>
        <p:nvSpPr>
          <p:cNvPr id="3" name="Content Placeholder 2"/>
          <p:cNvSpPr>
            <a:spLocks noGrp="1"/>
          </p:cNvSpPr>
          <p:nvPr>
            <p:ph idx="1"/>
          </p:nvPr>
        </p:nvSpPr>
        <p:spPr/>
        <p:txBody>
          <a:bodyPr>
            <a:noAutofit/>
          </a:bodyPr>
          <a:lstStyle/>
          <a:p>
            <a:r>
              <a:rPr lang="en-US" sz="2500" dirty="0" smtClean="0"/>
              <a:t>The </a:t>
            </a:r>
            <a:r>
              <a:rPr lang="en-US" sz="2500" dirty="0"/>
              <a:t>provisions and requirements of </a:t>
            </a:r>
            <a:r>
              <a:rPr lang="en-US" sz="2500" dirty="0" smtClean="0"/>
              <a:t>this act </a:t>
            </a:r>
            <a:r>
              <a:rPr lang="en-US" sz="2500" dirty="0"/>
              <a:t>shall be in addition to the provisions of </a:t>
            </a:r>
            <a:r>
              <a:rPr lang="en-US" sz="2500" dirty="0" smtClean="0"/>
              <a:t>Section 16-13-231.1</a:t>
            </a:r>
            <a:r>
              <a:rPr lang="en-US" sz="2500" dirty="0"/>
              <a:t>, Code of Alabama 1975, relating to the </a:t>
            </a:r>
            <a:r>
              <a:rPr lang="en-US" sz="2500" dirty="0" smtClean="0"/>
              <a:t>State Minimum </a:t>
            </a:r>
            <a:r>
              <a:rPr lang="en-US" sz="2500" dirty="0"/>
              <a:t>Salary </a:t>
            </a:r>
            <a:r>
              <a:rPr lang="en-US" sz="2500" dirty="0" smtClean="0"/>
              <a:t>Schedule –</a:t>
            </a:r>
          </a:p>
          <a:p>
            <a:pPr lvl="1"/>
            <a:r>
              <a:rPr lang="en-US" sz="2300" dirty="0" smtClean="0"/>
              <a:t>Each </a:t>
            </a:r>
            <a:r>
              <a:rPr lang="en-US" sz="2300" dirty="0"/>
              <a:t>certificated employee shall </a:t>
            </a:r>
            <a:r>
              <a:rPr lang="en-US" sz="2300" dirty="0" smtClean="0"/>
              <a:t>be properly </a:t>
            </a:r>
            <a:r>
              <a:rPr lang="en-US" sz="2300" dirty="0"/>
              <a:t>placed on the local salary schedule according </a:t>
            </a:r>
            <a:r>
              <a:rPr lang="en-US" sz="2300" dirty="0" smtClean="0"/>
              <a:t>to degree </a:t>
            </a:r>
            <a:r>
              <a:rPr lang="en-US" sz="2300" dirty="0"/>
              <a:t>earned and years of public education service (</a:t>
            </a:r>
            <a:r>
              <a:rPr lang="en-US" sz="2300" dirty="0" smtClean="0"/>
              <a:t>either in-state </a:t>
            </a:r>
            <a:r>
              <a:rPr lang="en-US" sz="2300" dirty="0"/>
              <a:t>or </a:t>
            </a:r>
            <a:r>
              <a:rPr lang="en-US" sz="2300" dirty="0" smtClean="0"/>
              <a:t>out-of-state</a:t>
            </a:r>
            <a:r>
              <a:rPr lang="en-US" sz="2300" dirty="0"/>
              <a:t>), which shall be not less than </a:t>
            </a:r>
            <a:r>
              <a:rPr lang="en-US" sz="2300" dirty="0" smtClean="0"/>
              <a:t>the amounts </a:t>
            </a:r>
            <a:r>
              <a:rPr lang="en-US" sz="2300" dirty="0"/>
              <a:t>appropriated for the State Minimum Salary </a:t>
            </a:r>
            <a:r>
              <a:rPr lang="en-US" sz="2300" dirty="0" smtClean="0"/>
              <a:t>Schedule.</a:t>
            </a:r>
          </a:p>
          <a:p>
            <a:pPr lvl="1"/>
            <a:r>
              <a:rPr lang="en-US" sz="2300" dirty="0" smtClean="0"/>
              <a:t>The </a:t>
            </a:r>
            <a:r>
              <a:rPr lang="en-US" sz="2300" dirty="0"/>
              <a:t>employee shall be paid according to degree earned </a:t>
            </a:r>
            <a:r>
              <a:rPr lang="en-US" sz="2300" dirty="0" smtClean="0"/>
              <a:t>and length </a:t>
            </a:r>
            <a:r>
              <a:rPr lang="en-US" sz="2300" dirty="0"/>
              <a:t>of public education experience</a:t>
            </a:r>
            <a:r>
              <a:rPr lang="en-US" sz="2300" dirty="0" smtClean="0"/>
              <a:t>.</a:t>
            </a:r>
          </a:p>
          <a:p>
            <a:pPr lvl="1"/>
            <a:r>
              <a:rPr lang="en-US" sz="2300" dirty="0"/>
              <a:t>The local board of education shall transmit to the State Department of Education the appropriate notice of the earned advanced degree for each employee in a timely fashion; thereafter, the employee shall be paid for the advanced degree as soon as the degree is certified </a:t>
            </a:r>
            <a:r>
              <a:rPr lang="en-US" sz="2300" dirty="0" smtClean="0"/>
              <a:t>by </a:t>
            </a:r>
            <a:r>
              <a:rPr lang="en-US" sz="2300" dirty="0"/>
              <a:t>the State Department of </a:t>
            </a:r>
            <a:r>
              <a:rPr lang="en-US" sz="2300" dirty="0" smtClean="0"/>
              <a:t>Education.</a:t>
            </a:r>
          </a:p>
        </p:txBody>
      </p:sp>
    </p:spTree>
    <p:extLst>
      <p:ext uri="{BB962C8B-B14F-4D97-AF65-F5344CB8AC3E}">
        <p14:creationId xmlns:p14="http://schemas.microsoft.com/office/powerpoint/2010/main" val="2980913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Support Personnel </a:t>
            </a:r>
            <a:r>
              <a:rPr lang="en-US" dirty="0"/>
              <a:t>(K-12)</a:t>
            </a:r>
          </a:p>
        </p:txBody>
      </p:sp>
      <p:sp>
        <p:nvSpPr>
          <p:cNvPr id="3" name="Content Placeholder 2"/>
          <p:cNvSpPr>
            <a:spLocks noGrp="1"/>
          </p:cNvSpPr>
          <p:nvPr>
            <p:ph idx="1"/>
          </p:nvPr>
        </p:nvSpPr>
        <p:spPr/>
        <p:txBody>
          <a:bodyPr>
            <a:normAutofit fontScale="85000" lnSpcReduction="20000"/>
          </a:bodyPr>
          <a:lstStyle/>
          <a:p>
            <a:r>
              <a:rPr lang="en-US" dirty="0" smtClean="0"/>
              <a:t>A 2.5% </a:t>
            </a:r>
            <a:r>
              <a:rPr lang="en-US" dirty="0"/>
              <a:t>pay increase, beginning with the fiscal </a:t>
            </a:r>
            <a:r>
              <a:rPr lang="en-US" dirty="0" smtClean="0"/>
              <a:t>year 2018 – 2019, </a:t>
            </a:r>
            <a:r>
              <a:rPr lang="en-US" dirty="0"/>
              <a:t>shall be paid to each public education </a:t>
            </a:r>
            <a:r>
              <a:rPr lang="en-US" dirty="0" smtClean="0"/>
              <a:t>support worker </a:t>
            </a:r>
            <a:r>
              <a:rPr lang="en-US" dirty="0"/>
              <a:t>and adult bus driver, including Adult Basic </a:t>
            </a:r>
            <a:r>
              <a:rPr lang="en-US" dirty="0" smtClean="0"/>
              <a:t>Education and </a:t>
            </a:r>
            <a:r>
              <a:rPr lang="en-US" dirty="0"/>
              <a:t>Science in Motion personnel, employed for the </a:t>
            </a:r>
            <a:r>
              <a:rPr lang="en-US" dirty="0" smtClean="0"/>
              <a:t>2018 – 2019 fiscal </a:t>
            </a:r>
            <a:r>
              <a:rPr lang="en-US" dirty="0"/>
              <a:t>year in addition to the salary received during </a:t>
            </a:r>
            <a:r>
              <a:rPr lang="en-US" dirty="0" smtClean="0"/>
              <a:t>the 2017 – 2018 </a:t>
            </a:r>
            <a:r>
              <a:rPr lang="en-US" dirty="0"/>
              <a:t>fiscal year, except employees covered under </a:t>
            </a:r>
            <a:r>
              <a:rPr lang="en-US" dirty="0" smtClean="0"/>
              <a:t>the state's </a:t>
            </a:r>
            <a:r>
              <a:rPr lang="en-US" dirty="0"/>
              <a:t>Merit System at the </a:t>
            </a:r>
            <a:r>
              <a:rPr lang="en-US" dirty="0" smtClean="0"/>
              <a:t>DYS.</a:t>
            </a:r>
          </a:p>
          <a:p>
            <a:r>
              <a:rPr lang="en-US" dirty="0" smtClean="0"/>
              <a:t>Each </a:t>
            </a:r>
            <a:r>
              <a:rPr lang="en-US" dirty="0"/>
              <a:t>governing body or authority shall establish </a:t>
            </a:r>
            <a:r>
              <a:rPr lang="en-US" dirty="0" smtClean="0"/>
              <a:t>and maintain </a:t>
            </a:r>
            <a:r>
              <a:rPr lang="en-US" dirty="0"/>
              <a:t>a salary schedule for each class and type of </a:t>
            </a:r>
            <a:r>
              <a:rPr lang="en-US" dirty="0" smtClean="0"/>
              <a:t>employee and </a:t>
            </a:r>
            <a:r>
              <a:rPr lang="en-US" dirty="0"/>
              <a:t>each step of each salary schedule shall be increased </a:t>
            </a:r>
            <a:r>
              <a:rPr lang="en-US" dirty="0" smtClean="0"/>
              <a:t>to reflect </a:t>
            </a:r>
            <a:r>
              <a:rPr lang="en-US" dirty="0"/>
              <a:t>a 2.5% pay increase beginning </a:t>
            </a:r>
            <a:r>
              <a:rPr lang="en-US" dirty="0" smtClean="0"/>
              <a:t>with fiscal </a:t>
            </a:r>
            <a:r>
              <a:rPr lang="en-US" dirty="0"/>
              <a:t>year </a:t>
            </a:r>
            <a:r>
              <a:rPr lang="en-US" dirty="0" smtClean="0"/>
              <a:t>2018 – 2019, </a:t>
            </a:r>
            <a:r>
              <a:rPr lang="en-US" dirty="0"/>
              <a:t>which shall be given to the </a:t>
            </a:r>
            <a:r>
              <a:rPr lang="en-US" dirty="0" smtClean="0"/>
              <a:t>person employed full time </a:t>
            </a:r>
            <a:r>
              <a:rPr lang="en-US" dirty="0"/>
              <a:t>for the </a:t>
            </a:r>
            <a:r>
              <a:rPr lang="en-US" dirty="0" smtClean="0"/>
              <a:t>2018 – 2019 </a:t>
            </a:r>
            <a:r>
              <a:rPr lang="en-US" dirty="0"/>
              <a:t>fiscal year and each </a:t>
            </a:r>
            <a:r>
              <a:rPr lang="en-US" dirty="0" smtClean="0"/>
              <a:t>year employed full time </a:t>
            </a:r>
            <a:r>
              <a:rPr lang="en-US" dirty="0"/>
              <a:t>thereafter</a:t>
            </a:r>
            <a:r>
              <a:rPr lang="en-US" dirty="0" smtClean="0"/>
              <a:t>.</a:t>
            </a:r>
          </a:p>
          <a:p>
            <a:r>
              <a:rPr lang="en-US" dirty="0" smtClean="0"/>
              <a:t>The </a:t>
            </a:r>
            <a:r>
              <a:rPr lang="en-US" dirty="0"/>
              <a:t>base rate of pay </a:t>
            </a:r>
            <a:r>
              <a:rPr lang="en-US" dirty="0" smtClean="0"/>
              <a:t>for part-time </a:t>
            </a:r>
            <a:r>
              <a:rPr lang="en-US" dirty="0"/>
              <a:t>support employees shall be increased by 2.5% beginning with fiscal year </a:t>
            </a:r>
            <a:r>
              <a:rPr lang="en-US" dirty="0" smtClean="0"/>
              <a:t>2018 – 2019.</a:t>
            </a:r>
          </a:p>
          <a:p>
            <a:r>
              <a:rPr lang="en-US" dirty="0" smtClean="0"/>
              <a:t>A separate </a:t>
            </a:r>
            <a:r>
              <a:rPr lang="en-US" dirty="0"/>
              <a:t>local salary schedule shall be established </a:t>
            </a:r>
            <a:r>
              <a:rPr lang="en-US" dirty="0" smtClean="0"/>
              <a:t>and maintained </a:t>
            </a:r>
            <a:r>
              <a:rPr lang="en-US" dirty="0"/>
              <a:t>for each specific job performed.</a:t>
            </a:r>
          </a:p>
        </p:txBody>
      </p:sp>
    </p:spTree>
    <p:extLst>
      <p:ext uri="{BB962C8B-B14F-4D97-AF65-F5344CB8AC3E}">
        <p14:creationId xmlns:p14="http://schemas.microsoft.com/office/powerpoint/2010/main" val="1701812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Provisions</a:t>
            </a:r>
            <a:endParaRPr lang="en-US" dirty="0"/>
          </a:p>
        </p:txBody>
      </p:sp>
      <p:sp>
        <p:nvSpPr>
          <p:cNvPr id="3" name="Content Placeholder 2"/>
          <p:cNvSpPr>
            <a:spLocks noGrp="1"/>
          </p:cNvSpPr>
          <p:nvPr>
            <p:ph idx="1"/>
          </p:nvPr>
        </p:nvSpPr>
        <p:spPr>
          <a:xfrm>
            <a:off x="838200" y="1528175"/>
            <a:ext cx="10515600" cy="4648788"/>
          </a:xfrm>
        </p:spPr>
        <p:txBody>
          <a:bodyPr>
            <a:noAutofit/>
          </a:bodyPr>
          <a:lstStyle/>
          <a:p>
            <a:pPr marL="0" indent="0">
              <a:buNone/>
            </a:pPr>
            <a:r>
              <a:rPr lang="en-US" sz="2100" dirty="0" smtClean="0"/>
              <a:t>Fiscal Year - All </a:t>
            </a:r>
            <a:r>
              <a:rPr lang="en-US" sz="2100" dirty="0"/>
              <a:t>salaries and salary </a:t>
            </a:r>
            <a:r>
              <a:rPr lang="en-US" sz="2100" dirty="0" smtClean="0"/>
              <a:t>increases which </a:t>
            </a:r>
            <a:r>
              <a:rPr lang="en-US" sz="2100" dirty="0"/>
              <a:t>are established by the State Board of Education shall </a:t>
            </a:r>
            <a:r>
              <a:rPr lang="en-US" sz="2100" dirty="0" smtClean="0"/>
              <a:t>be paid </a:t>
            </a:r>
            <a:r>
              <a:rPr lang="en-US" sz="2100" dirty="0"/>
              <a:t>in full to each person employed before the end of </a:t>
            </a:r>
            <a:r>
              <a:rPr lang="en-US" sz="2100" dirty="0" smtClean="0"/>
              <a:t>the applicable </a:t>
            </a:r>
            <a:r>
              <a:rPr lang="en-US" sz="2100" dirty="0"/>
              <a:t>fiscal year as defined in Section </a:t>
            </a:r>
            <a:r>
              <a:rPr lang="en-US" sz="2100" dirty="0" smtClean="0"/>
              <a:t>16-1-1 </a:t>
            </a:r>
            <a:r>
              <a:rPr lang="en-US" sz="2100" dirty="0"/>
              <a:t>of </a:t>
            </a:r>
            <a:r>
              <a:rPr lang="en-US" sz="2100" dirty="0" smtClean="0"/>
              <a:t>the Code </a:t>
            </a:r>
            <a:r>
              <a:rPr lang="en-US" sz="2100" dirty="0"/>
              <a:t>of Alabama 1975, as amended</a:t>
            </a:r>
            <a:r>
              <a:rPr lang="en-US" sz="2100" dirty="0" smtClean="0"/>
              <a:t>.</a:t>
            </a:r>
          </a:p>
          <a:p>
            <a:pPr marL="0" indent="0">
              <a:buNone/>
            </a:pPr>
            <a:r>
              <a:rPr lang="en-US" sz="1800" b="1" u="sng" dirty="0" smtClean="0"/>
              <a:t>Section 16-1-1</a:t>
            </a:r>
            <a:r>
              <a:rPr lang="en-US" sz="1800" b="1" dirty="0" smtClean="0"/>
              <a:t> - Definitions</a:t>
            </a:r>
            <a:r>
              <a:rPr lang="en-US" sz="1800" b="1" dirty="0"/>
              <a:t>.</a:t>
            </a:r>
          </a:p>
          <a:p>
            <a:r>
              <a:rPr lang="en-US" sz="1800" dirty="0"/>
              <a:t>For purposes of this title, the following words and phrases shall have the meanings respectively ascribed to them by this section:</a:t>
            </a:r>
          </a:p>
          <a:p>
            <a:r>
              <a:rPr lang="en-US" sz="1800" dirty="0"/>
              <a:t>(1) SCHOLASTIC DAY. Shall not be less than six hours of actual teaching, exclusive of all recesses or intermission periods unless otherwise ordered by the county or city board of education. County and city boards of education and the Alabama Institute for Deaf and Blind shall be required to provide each teacher employed a minimum of 30 minutes of time free of instructional or supervisory responsibilities each teaching day. This provision shall not be interpreted to deprive any teacher of benefits exceeding the minimum requirements of this act.</a:t>
            </a:r>
          </a:p>
          <a:p>
            <a:r>
              <a:rPr lang="en-US" sz="1800" dirty="0"/>
              <a:t>(2) SCHOLASTIC WEEK. Shall consist of five school days each week.</a:t>
            </a:r>
          </a:p>
          <a:p>
            <a:r>
              <a:rPr lang="en-US" sz="1800" dirty="0"/>
              <a:t>(3) SCHOLASTIC MONTH. Shall constitute 20 school days.</a:t>
            </a:r>
          </a:p>
          <a:p>
            <a:r>
              <a:rPr lang="en-US" sz="1800" dirty="0"/>
              <a:t>(4) SCHOLASTIC YEAR. Shall begin with the first day of July and end with the thirtieth day of June each year.</a:t>
            </a:r>
          </a:p>
          <a:p>
            <a:r>
              <a:rPr lang="en-US" sz="1800" dirty="0"/>
              <a:t>(5) FISCAL YEAR. From October first to September thirtieth, inclusive</a:t>
            </a:r>
            <a:r>
              <a:rPr lang="en-US" sz="1800" dirty="0" smtClean="0"/>
              <a:t>.</a:t>
            </a:r>
            <a:endParaRPr lang="en-US" sz="1800" dirty="0"/>
          </a:p>
        </p:txBody>
      </p:sp>
    </p:spTree>
    <p:extLst>
      <p:ext uri="{BB962C8B-B14F-4D97-AF65-F5344CB8AC3E}">
        <p14:creationId xmlns:p14="http://schemas.microsoft.com/office/powerpoint/2010/main" val="3506767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86370" cy="1325563"/>
          </a:xfrm>
        </p:spPr>
        <p:txBody>
          <a:bodyPr/>
          <a:lstStyle/>
          <a:p>
            <a:r>
              <a:rPr lang="en-US" dirty="0"/>
              <a:t>Miscellaneous </a:t>
            </a:r>
            <a:r>
              <a:rPr lang="en-US" dirty="0" smtClean="0"/>
              <a:t>Provisions – Fiscal Year (Example)</a:t>
            </a:r>
            <a:endParaRPr lang="en-US" dirty="0"/>
          </a:p>
        </p:txBody>
      </p:sp>
      <p:sp>
        <p:nvSpPr>
          <p:cNvPr id="3" name="Content Placeholder 2"/>
          <p:cNvSpPr>
            <a:spLocks noGrp="1"/>
          </p:cNvSpPr>
          <p:nvPr>
            <p:ph idx="1"/>
          </p:nvPr>
        </p:nvSpPr>
        <p:spPr/>
        <p:txBody>
          <a:bodyPr/>
          <a:lstStyle/>
          <a:p>
            <a:r>
              <a:rPr lang="en-US" dirty="0" smtClean="0"/>
              <a:t>9-month Teacher</a:t>
            </a:r>
          </a:p>
          <a:p>
            <a:r>
              <a:rPr lang="en-US" dirty="0" smtClean="0"/>
              <a:t>Contract – Beginning to end of School (Example August 6 to May 26)</a:t>
            </a:r>
          </a:p>
          <a:p>
            <a:r>
              <a:rPr lang="en-US" dirty="0" smtClean="0"/>
              <a:t>Contract Paid – 9/30/18 – 8/31/18</a:t>
            </a:r>
          </a:p>
          <a:p>
            <a:r>
              <a:rPr lang="en-US" dirty="0" smtClean="0"/>
              <a:t>Raise Effective – 10/1/2018</a:t>
            </a:r>
          </a:p>
          <a:p>
            <a:r>
              <a:rPr lang="en-US" dirty="0" smtClean="0"/>
              <a:t>If the Employee does not return next year (19-20 School Year) one-month of their raise will be added to their last check (see next slide)</a:t>
            </a:r>
          </a:p>
          <a:p>
            <a:endParaRPr lang="en-US" dirty="0"/>
          </a:p>
        </p:txBody>
      </p:sp>
    </p:spTree>
    <p:extLst>
      <p:ext uri="{BB962C8B-B14F-4D97-AF65-F5344CB8AC3E}">
        <p14:creationId xmlns:p14="http://schemas.microsoft.com/office/powerpoint/2010/main" val="3903452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2284</Words>
  <Application>Microsoft Office PowerPoint</Application>
  <PresentationFormat>Widescreen</PresentationFormat>
  <Paragraphs>178</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Best Practices in Payroll/Personnel Implementing Pay Raises</vt:lpstr>
      <vt:lpstr>Act #2018-356 Educators Pay Raise</vt:lpstr>
      <vt:lpstr>Act #2018-356 Educators Pay Raise</vt:lpstr>
      <vt:lpstr>Section 1. PAY INCREASES, FY 2018-2019</vt:lpstr>
      <vt:lpstr>Certificated Personnel (K-12)</vt:lpstr>
      <vt:lpstr>Certificated Personnel (K-12)</vt:lpstr>
      <vt:lpstr>Education Support Personnel (K-12)</vt:lpstr>
      <vt:lpstr>Miscellaneous Provisions</vt:lpstr>
      <vt:lpstr>Miscellaneous Provisions – Fiscal Year (Example)</vt:lpstr>
      <vt:lpstr>Miscellaneous Provisions – Fiscal Year (Example)</vt:lpstr>
      <vt:lpstr>Miscellaneous Provisions</vt:lpstr>
      <vt:lpstr>Miscellaneous Provisions – Local Increment</vt:lpstr>
      <vt:lpstr>Miscellaneous Provisions</vt:lpstr>
      <vt:lpstr>Act #2018-356 Educators Pay Raise</vt:lpstr>
      <vt:lpstr>Step Raises</vt:lpstr>
      <vt:lpstr>Alabama Administrative Code</vt:lpstr>
      <vt:lpstr>Alabama Administrative Code</vt:lpstr>
      <vt:lpstr>ALSDE Memo 10/9/2013</vt:lpstr>
      <vt:lpstr>ALSDE Memo 10/9/2013</vt:lpstr>
      <vt:lpstr>ALSDE Memo 10/9/2013</vt:lpstr>
      <vt:lpstr>QUESTIONS</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Payroll/Personnel Implementing Pay Raises</dc:title>
  <dc:creator>Peaspanen Sonja</dc:creator>
  <cp:lastModifiedBy>Flores-Everett, Cassandra</cp:lastModifiedBy>
  <cp:revision>17</cp:revision>
  <cp:lastPrinted>2018-09-14T18:23:41Z</cp:lastPrinted>
  <dcterms:created xsi:type="dcterms:W3CDTF">2018-09-13T18:45:27Z</dcterms:created>
  <dcterms:modified xsi:type="dcterms:W3CDTF">2018-09-14T21:30:05Z</dcterms:modified>
</cp:coreProperties>
</file>